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57" r:id="rId6"/>
    <p:sldId id="281" r:id="rId7"/>
    <p:sldId id="259" r:id="rId8"/>
    <p:sldId id="260" r:id="rId9"/>
    <p:sldId id="271" r:id="rId10"/>
    <p:sldId id="268" r:id="rId11"/>
    <p:sldId id="272" r:id="rId12"/>
    <p:sldId id="270" r:id="rId13"/>
    <p:sldId id="269" r:id="rId14"/>
    <p:sldId id="282" r:id="rId15"/>
    <p:sldId id="283" r:id="rId16"/>
    <p:sldId id="284" r:id="rId17"/>
    <p:sldId id="285" r:id="rId18"/>
    <p:sldId id="286" r:id="rId19"/>
    <p:sldId id="287" r:id="rId20"/>
    <p:sldId id="288" r:id="rId21"/>
    <p:sldId id="289" r:id="rId22"/>
    <p:sldId id="290" r:id="rId23"/>
    <p:sldId id="291" r:id="rId24"/>
    <p:sldId id="265" r:id="rId25"/>
    <p:sldId id="292" r:id="rId26"/>
    <p:sldId id="294" r:id="rId27"/>
    <p:sldId id="297" r:id="rId28"/>
    <p:sldId id="298" r:id="rId29"/>
    <p:sldId id="299" r:id="rId30"/>
    <p:sldId id="300" r:id="rId31"/>
    <p:sldId id="301" r:id="rId32"/>
    <p:sldId id="302" r:id="rId33"/>
    <p:sldId id="303" r:id="rId34"/>
    <p:sldId id="304" r:id="rId35"/>
    <p:sldId id="305" r:id="rId36"/>
    <p:sldId id="293" r:id="rId37"/>
    <p:sldId id="261" r:id="rId38"/>
    <p:sldId id="262" r:id="rId39"/>
    <p:sldId id="273" r:id="rId40"/>
    <p:sldId id="263" r:id="rId41"/>
    <p:sldId id="274" r:id="rId42"/>
    <p:sldId id="266" r:id="rId43"/>
    <p:sldId id="277" r:id="rId44"/>
    <p:sldId id="279" r:id="rId45"/>
    <p:sldId id="267" r:id="rId46"/>
    <p:sldId id="28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D0535D-0B04-4735-83A0-B8B32C219526}">
          <p14:sldIdLst>
            <p14:sldId id="256"/>
          </p14:sldIdLst>
        </p14:section>
        <p14:section name="Who we are" id="{55ED463E-9495-48B0-B752-189CDBACCAE2}">
          <p14:sldIdLst>
            <p14:sldId id="257"/>
            <p14:sldId id="281"/>
          </p14:sldIdLst>
        </p14:section>
        <p14:section name="All about EYFS" id="{E66E21B0-4575-403F-B1E2-FD2A5D1CA8B1}">
          <p14:sldIdLst>
            <p14:sldId id="259"/>
          </p14:sldIdLst>
        </p14:section>
        <p14:section name="A day in EYFS" id="{C1CA6355-1B24-4332-8AE4-2A51EDD596A5}">
          <p14:sldIdLst>
            <p14:sldId id="260"/>
            <p14:sldId id="271"/>
            <p14:sldId id="268"/>
            <p14:sldId id="272"/>
            <p14:sldId id="270"/>
            <p14:sldId id="269"/>
            <p14:sldId id="282"/>
            <p14:sldId id="283"/>
            <p14:sldId id="284"/>
            <p14:sldId id="285"/>
            <p14:sldId id="286"/>
            <p14:sldId id="287"/>
            <p14:sldId id="288"/>
            <p14:sldId id="289"/>
            <p14:sldId id="290"/>
            <p14:sldId id="291"/>
            <p14:sldId id="265"/>
            <p14:sldId id="292"/>
            <p14:sldId id="294"/>
            <p14:sldId id="297"/>
            <p14:sldId id="298"/>
            <p14:sldId id="299"/>
            <p14:sldId id="300"/>
            <p14:sldId id="301"/>
            <p14:sldId id="302"/>
            <p14:sldId id="303"/>
            <p14:sldId id="304"/>
            <p14:sldId id="305"/>
            <p14:sldId id="293"/>
          </p14:sldIdLst>
        </p14:section>
        <p14:section name="Home-school expectations" id="{F25E85AF-C47E-4CF7-A97A-CC3211161DF4}">
          <p14:sldIdLst>
            <p14:sldId id="261"/>
          </p14:sldIdLst>
        </p14:section>
        <p14:section name="School golden rules" id="{3AF93A7F-1CCC-42C4-A5E9-3FC87AD92165}">
          <p14:sldIdLst>
            <p14:sldId id="262"/>
            <p14:sldId id="273"/>
          </p14:sldIdLst>
        </p14:section>
        <p14:section name="Dinners, snack, etc, PP" id="{717000E8-ED66-44C4-8942-3F783EE22C9F}">
          <p14:sldIdLst>
            <p14:sldId id="263"/>
          </p14:sldIdLst>
        </p14:section>
        <p14:section name="School uniform" id="{3B645B23-E031-4CF8-AE4A-669CE22E666E}">
          <p14:sldIdLst>
            <p14:sldId id="274"/>
          </p14:sldIdLst>
        </p14:section>
        <p14:section name="PE" id="{D3359871-0E8E-407A-97EA-B91C0EC69C02}">
          <p14:sldIdLst/>
        </p14:section>
        <p14:section name="Drop off and pick up" id="{4D61D84B-15FA-4E26-A00B-66BC41814DEF}">
          <p14:sldIdLst>
            <p14:sldId id="266"/>
            <p14:sldId id="277"/>
            <p14:sldId id="279"/>
          </p14:sldIdLst>
        </p14:section>
        <p14:section name="Questions" id="{A67419BD-8C11-47A2-9D2D-D2A903108CDE}">
          <p14:sldIdLst>
            <p14:sldId id="267"/>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83B636-9B6E-4DE5-A92F-6B5FA3BC7273}" v="2" dt="2025-06-10T09:55:43.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98" autoAdjust="0"/>
  </p:normalViewPr>
  <p:slideViewPr>
    <p:cSldViewPr snapToGrid="0">
      <p:cViewPr varScale="1">
        <p:scale>
          <a:sx n="68" d="100"/>
          <a:sy n="68" d="100"/>
        </p:scale>
        <p:origin x="149"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1003, head" userId="14c302fa-2d34-4c7c-af83-84c3e1796786" providerId="ADAL" clId="{BF83B636-9B6E-4DE5-A92F-6B5FA3BC7273}"/>
    <pc:docChg chg="custSel modSld">
      <pc:chgData name="1003, head" userId="14c302fa-2d34-4c7c-af83-84c3e1796786" providerId="ADAL" clId="{BF83B636-9B6E-4DE5-A92F-6B5FA3BC7273}" dt="2025-06-10T09:55:56.096" v="11" actId="20577"/>
      <pc:docMkLst>
        <pc:docMk/>
      </pc:docMkLst>
      <pc:sldChg chg="addSp delSp modSp mod">
        <pc:chgData name="1003, head" userId="14c302fa-2d34-4c7c-af83-84c3e1796786" providerId="ADAL" clId="{BF83B636-9B6E-4DE5-A92F-6B5FA3BC7273}" dt="2025-06-10T09:55:56.096" v="11" actId="20577"/>
        <pc:sldMkLst>
          <pc:docMk/>
          <pc:sldMk cId="152541343" sldId="277"/>
        </pc:sldMkLst>
        <pc:spChg chg="mod">
          <ac:chgData name="1003, head" userId="14c302fa-2d34-4c7c-af83-84c3e1796786" providerId="ADAL" clId="{BF83B636-9B6E-4DE5-A92F-6B5FA3BC7273}" dt="2025-06-10T09:55:56.096" v="11" actId="20577"/>
          <ac:spMkLst>
            <pc:docMk/>
            <pc:sldMk cId="152541343" sldId="277"/>
            <ac:spMk id="3" creationId="{B17B08A5-0031-528C-2C04-DCF380846C86}"/>
          </ac:spMkLst>
        </pc:spChg>
        <pc:graphicFrameChg chg="add del mod">
          <ac:chgData name="1003, head" userId="14c302fa-2d34-4c7c-af83-84c3e1796786" providerId="ADAL" clId="{BF83B636-9B6E-4DE5-A92F-6B5FA3BC7273}" dt="2025-06-10T09:55:34.636" v="3" actId="478"/>
          <ac:graphicFrameMkLst>
            <pc:docMk/>
            <pc:sldMk cId="152541343" sldId="277"/>
            <ac:graphicFrameMk id="4" creationId="{A69FB09A-99AA-C179-B70B-76E8251C91C1}"/>
          </ac:graphicFrameMkLst>
        </pc:graphicFrameChg>
      </pc:sldChg>
    </pc:docChg>
  </pc:docChgLst>
  <pc:docChgLst>
    <pc:chgData name="Duncan Webster" userId="f9d88827-ae3f-416b-8348-735cdb0a559f" providerId="ADAL" clId="{3AA14E0E-17B5-4F0F-9419-49742A311458}"/>
    <pc:docChg chg="custSel modSld">
      <pc:chgData name="Duncan Webster" userId="f9d88827-ae3f-416b-8348-735cdb0a559f" providerId="ADAL" clId="{3AA14E0E-17B5-4F0F-9419-49742A311458}" dt="2025-06-09T14:48:33.682" v="21" actId="20577"/>
      <pc:docMkLst>
        <pc:docMk/>
      </pc:docMkLst>
      <pc:sldChg chg="delSp modSp">
        <pc:chgData name="Duncan Webster" userId="f9d88827-ae3f-416b-8348-735cdb0a559f" providerId="ADAL" clId="{3AA14E0E-17B5-4F0F-9419-49742A311458}" dt="2025-06-09T14:48:33.682" v="21" actId="20577"/>
        <pc:sldMkLst>
          <pc:docMk/>
          <pc:sldMk cId="645282057" sldId="281"/>
        </pc:sldMkLst>
        <pc:spChg chg="mod">
          <ac:chgData name="Duncan Webster" userId="f9d88827-ae3f-416b-8348-735cdb0a559f" providerId="ADAL" clId="{3AA14E0E-17B5-4F0F-9419-49742A311458}" dt="2025-06-09T14:48:33.682" v="21" actId="20577"/>
          <ac:spMkLst>
            <pc:docMk/>
            <pc:sldMk cId="645282057" sldId="281"/>
            <ac:spMk id="4" creationId="{6EE5773C-10E4-4190-B54E-331FAE507B61}"/>
          </ac:spMkLst>
        </pc:spChg>
        <pc:picChg chg="del">
          <ac:chgData name="Duncan Webster" userId="f9d88827-ae3f-416b-8348-735cdb0a559f" providerId="ADAL" clId="{3AA14E0E-17B5-4F0F-9419-49742A311458}" dt="2025-06-09T14:48:21.455" v="0" actId="478"/>
          <ac:picMkLst>
            <pc:docMk/>
            <pc:sldMk cId="645282057" sldId="281"/>
            <ac:picMk id="3" creationId="{B6EB1637-54A4-4611-AD02-364AA02E5C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A57EA-BFA1-49D4-B441-C1D2C8F2406F}" type="datetimeFigureOut">
              <a:rPr lang="en-GB" smtClean="0"/>
              <a:t>10/06/2025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E0A45E-B432-4BE2-B8EF-FA2A2AB51B8F}" type="slidenum">
              <a:rPr lang="en-GB" smtClean="0"/>
              <a:t>‹#›</a:t>
            </a:fld>
            <a:endParaRPr lang="en-GB"/>
          </a:p>
        </p:txBody>
      </p:sp>
    </p:spTree>
    <p:extLst>
      <p:ext uri="{BB962C8B-B14F-4D97-AF65-F5344CB8AC3E}">
        <p14:creationId xmlns:p14="http://schemas.microsoft.com/office/powerpoint/2010/main" val="313098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alonline.uk/product-category/schoolwear/lancaster/willow-lane-primary-schoo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E0A45E-B432-4BE2-B8EF-FA2A2AB51B8F}" type="slidenum">
              <a:rPr lang="en-GB" smtClean="0"/>
              <a:t>1</a:t>
            </a:fld>
            <a:endParaRPr lang="en-GB"/>
          </a:p>
        </p:txBody>
      </p:sp>
    </p:spTree>
    <p:extLst>
      <p:ext uri="{BB962C8B-B14F-4D97-AF65-F5344CB8AC3E}">
        <p14:creationId xmlns:p14="http://schemas.microsoft.com/office/powerpoint/2010/main" val="63599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 Tapestry as an online sharing platform. This helps us keep a track of all the achievements and progress your child has made. It also allows us to share with you what they have done. Importantly, it is an excellent space for you to share any learning the children have done at home. The EYFS profile is about the whole child, and a dialogue between parents and school allows us to know and help your child more effectively.</a:t>
            </a:r>
          </a:p>
          <a:p>
            <a:r>
              <a:rPr lang="en-US" dirty="0">
                <a:cs typeface="Calibri"/>
              </a:rPr>
              <a:t>During the first few weeks of school, children will be encouraged to take home a story book which can be read by you.</a:t>
            </a:r>
          </a:p>
          <a:p>
            <a:r>
              <a:rPr lang="en-GB" dirty="0"/>
              <a:t>After 3-4 weeks children will get reading books (don’t worry if they can’t read yet. It is nice to share the book, point out letters and talk about the pictures). We ask that you do this with your child at least 3 times a week, or more, and write a comment about it in their reading records. </a:t>
            </a:r>
            <a:endParaRPr lang="en-US" dirty="0"/>
          </a:p>
          <a:p>
            <a:r>
              <a:rPr lang="en-GB" dirty="0"/>
              <a:t>We will change their books regularly. Children don't need a new book everyday as re-reading books is an important skill in developing reading fluency and deepening comprehension.</a:t>
            </a:r>
            <a:endParaRPr lang="en-GB" dirty="0">
              <a:cs typeface="Calibri"/>
            </a:endParaRPr>
          </a:p>
          <a:p>
            <a:r>
              <a:rPr lang="en-GB" dirty="0"/>
              <a:t>Please ensure book bags are in school everyday and checked each evening for letters and information. </a:t>
            </a:r>
            <a:endParaRPr lang="en-GB" dirty="0">
              <a:cs typeface="Calibri"/>
            </a:endParaRPr>
          </a:p>
          <a:p>
            <a:r>
              <a:rPr lang="en-GB" dirty="0">
                <a:cs typeface="Calibri"/>
              </a:rPr>
              <a:t>Please make sure that all uniform is named. </a:t>
            </a:r>
            <a:endParaRPr lang="en-GB" dirty="0"/>
          </a:p>
          <a:p>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5BE0A45E-B432-4BE2-B8EF-FA2A2AB51B8F}" type="slidenum">
              <a:rPr lang="en-GB" smtClean="0"/>
              <a:t>34</a:t>
            </a:fld>
            <a:endParaRPr lang="en-GB"/>
          </a:p>
        </p:txBody>
      </p:sp>
    </p:spTree>
    <p:extLst>
      <p:ext uri="{BB962C8B-B14F-4D97-AF65-F5344CB8AC3E}">
        <p14:creationId xmlns:p14="http://schemas.microsoft.com/office/powerpoint/2010/main" val="290032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a:t>All items listed can be purchased at our suppliers in Lancaster – The Uniform and Leisurewear Company.</a:t>
            </a:r>
            <a:endParaRPr lang="en-US" dirty="0"/>
          </a:p>
          <a:p>
            <a:pPr algn="just"/>
            <a:r>
              <a:rPr lang="en-US" dirty="0"/>
              <a:t>You can purchase school uniform in store at 15 Common Garden Street, Lancaster, LA1 1XD. This is opposite the bus stops at the back of Primark.  They are open 9am-5pm Monday-Saturday and will have some later opening hours during August in the run up to schools starting back in September.</a:t>
            </a:r>
            <a:endParaRPr lang="en-US" dirty="0">
              <a:cs typeface="Calibri"/>
            </a:endParaRPr>
          </a:p>
          <a:p>
            <a:pPr algn="just"/>
            <a:r>
              <a:rPr lang="en-US" dirty="0"/>
              <a:t>You can also order online at </a:t>
            </a:r>
            <a:r>
              <a:rPr lang="en-US" dirty="0">
                <a:hlinkClick r:id="rId3"/>
              </a:rPr>
              <a:t>https://www.ualonline.uk/product-category/schoolwear/lancaster/willow-lane-primary-school/</a:t>
            </a:r>
            <a:r>
              <a:rPr lang="en-US" dirty="0"/>
              <a:t> or you can call them on 01524 388355 and speak to the store directly.</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5BE0A45E-B432-4BE2-B8EF-FA2A2AB51B8F}" type="slidenum">
              <a:rPr lang="en-GB" smtClean="0"/>
              <a:t>38</a:t>
            </a:fld>
            <a:endParaRPr lang="en-GB"/>
          </a:p>
        </p:txBody>
      </p:sp>
    </p:spTree>
    <p:extLst>
      <p:ext uri="{BB962C8B-B14F-4D97-AF65-F5344CB8AC3E}">
        <p14:creationId xmlns:p14="http://schemas.microsoft.com/office/powerpoint/2010/main" val="3554254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GB"/>
              <a:t>Pupils will only be released to parents/carers or named contacts.</a:t>
            </a:r>
            <a:r>
              <a:rPr lang="en-US"/>
              <a:t> </a:t>
            </a:r>
          </a:p>
          <a:p>
            <a:r>
              <a:rPr lang="en-US"/>
              <a:t>· </a:t>
            </a:r>
            <a:r>
              <a:rPr lang="en-GB"/>
              <a:t>If a child is not picked up at the end of the school day and no contact has been made with the school, school staff will telephone. If no contact is made your child will be put in Woosh Club.</a:t>
            </a:r>
            <a:r>
              <a:rPr lang="en-US"/>
              <a:t> </a:t>
            </a:r>
            <a:endParaRPr lang="en-US">
              <a:cs typeface="Calibri"/>
            </a:endParaRPr>
          </a:p>
          <a:p>
            <a:r>
              <a:rPr lang="en-GB"/>
              <a:t>Please note that our school is very secure: at playtimes there are no means of entering or exiting the school grounds; visitors can only enter the school buildings via the office</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BE0A45E-B432-4BE2-B8EF-FA2A2AB51B8F}" type="slidenum">
              <a:rPr lang="en-GB" smtClean="0"/>
              <a:t>39</a:t>
            </a:fld>
            <a:endParaRPr lang="en-GB"/>
          </a:p>
        </p:txBody>
      </p:sp>
    </p:spTree>
    <p:extLst>
      <p:ext uri="{BB962C8B-B14F-4D97-AF65-F5344CB8AC3E}">
        <p14:creationId xmlns:p14="http://schemas.microsoft.com/office/powerpoint/2010/main" val="130982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 we are</a:t>
            </a:r>
          </a:p>
        </p:txBody>
      </p:sp>
      <p:sp>
        <p:nvSpPr>
          <p:cNvPr id="4" name="Slide Number Placeholder 3"/>
          <p:cNvSpPr>
            <a:spLocks noGrp="1"/>
          </p:cNvSpPr>
          <p:nvPr>
            <p:ph type="sldNum" sz="quarter" idx="10"/>
          </p:nvPr>
        </p:nvSpPr>
        <p:spPr/>
        <p:txBody>
          <a:bodyPr/>
          <a:lstStyle/>
          <a:p>
            <a:fld id="{5BE0A45E-B432-4BE2-B8EF-FA2A2AB51B8F}" type="slidenum">
              <a:rPr lang="en-GB" smtClean="0"/>
              <a:t>2</a:t>
            </a:fld>
            <a:endParaRPr lang="en-GB"/>
          </a:p>
        </p:txBody>
      </p:sp>
    </p:spTree>
    <p:extLst>
      <p:ext uri="{BB962C8B-B14F-4D97-AF65-F5344CB8AC3E}">
        <p14:creationId xmlns:p14="http://schemas.microsoft.com/office/powerpoint/2010/main" val="188859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at Willow Lane School the children are at the heart of everything we do. They are encouraged to learn to the best of their abilities but we also want them to have fun along the way - to understand nature by growing vegetables and exploring our wildlife area, to develop confidence through drama and singing, to develop positive human values by caring for each other and making links in the local community which we are proud to serve.  </a:t>
            </a:r>
            <a:endParaRPr lang="en-US" dirty="0"/>
          </a:p>
          <a:p>
            <a:r>
              <a:rPr lang="en-GB" dirty="0"/>
              <a:t> </a:t>
            </a:r>
            <a:r>
              <a:rPr lang="en-US" dirty="0"/>
              <a:t> </a:t>
            </a:r>
            <a:endParaRPr lang="en-US" dirty="0">
              <a:cs typeface="Calibri"/>
            </a:endParaRPr>
          </a:p>
          <a:p>
            <a:r>
              <a:rPr lang="en-GB" dirty="0"/>
              <a:t>Our creative and inspiring curriculum means that children are encouraged to follow their ideas and thoughts whilst gaining independence. Through the use of the Early Years Foundation Stage Profile we can ensure that children gain the bespoke teaching they need in order to develop all aspects of their learning in a fun and exciting way. </a:t>
            </a:r>
            <a:endParaRPr lang="en-US" dirty="0"/>
          </a:p>
          <a:p>
            <a:r>
              <a:rPr lang="en-GB" dirty="0"/>
              <a:t> </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BE0A45E-B432-4BE2-B8EF-FA2A2AB51B8F}" type="slidenum">
              <a:rPr lang="en-GB" smtClean="0"/>
              <a:t>4</a:t>
            </a:fld>
            <a:endParaRPr lang="en-GB"/>
          </a:p>
        </p:txBody>
      </p:sp>
    </p:spTree>
    <p:extLst>
      <p:ext uri="{BB962C8B-B14F-4D97-AF65-F5344CB8AC3E}">
        <p14:creationId xmlns:p14="http://schemas.microsoft.com/office/powerpoint/2010/main" val="92221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children react differently when starting school. Some are so eager you don’t get a goodbye and others won’t let go of your leg! This is perfectly normal. We understand that every child is different and we hope to make the transition into school as easy as possible. </a:t>
            </a:r>
            <a:endParaRPr lang="en-US" dirty="0"/>
          </a:p>
          <a:p>
            <a:r>
              <a:rPr lang="en-GB" dirty="0">
                <a:cs typeface="Calibri"/>
              </a:rPr>
              <a:t>A breakfast bar is open from 8.25 in the hall. Children can start coming into the classroom at 8.40. Children need to be in school by 8:50. </a:t>
            </a:r>
          </a:p>
          <a:p>
            <a:r>
              <a:rPr lang="en-GB" dirty="0">
                <a:cs typeface="Calibri"/>
              </a:rPr>
              <a:t>If children are not coming from Whoosh club or the breakfast bar, then they will need to enter the classroom from the KS1 corridor.</a:t>
            </a:r>
          </a:p>
          <a:p>
            <a:r>
              <a:rPr lang="en-GB" dirty="0">
                <a:cs typeface="Calibri"/>
              </a:rPr>
              <a:t>Developing independence is a key part of their journey in Reception. Children put away their coats and bags and register their dinner choices.</a:t>
            </a:r>
            <a:endParaRPr lang="en-GB" dirty="0"/>
          </a:p>
        </p:txBody>
      </p:sp>
      <p:sp>
        <p:nvSpPr>
          <p:cNvPr id="4" name="Slide Number Placeholder 3"/>
          <p:cNvSpPr>
            <a:spLocks noGrp="1"/>
          </p:cNvSpPr>
          <p:nvPr>
            <p:ph type="sldNum" sz="quarter" idx="5"/>
          </p:nvPr>
        </p:nvSpPr>
        <p:spPr/>
        <p:txBody>
          <a:bodyPr/>
          <a:lstStyle/>
          <a:p>
            <a:fld id="{5BE0A45E-B432-4BE2-B8EF-FA2A2AB51B8F}" type="slidenum">
              <a:rPr lang="en-GB" smtClean="0"/>
              <a:t>5</a:t>
            </a:fld>
            <a:endParaRPr lang="en-GB"/>
          </a:p>
        </p:txBody>
      </p:sp>
    </p:spTree>
    <p:extLst>
      <p:ext uri="{BB962C8B-B14F-4D97-AF65-F5344CB8AC3E}">
        <p14:creationId xmlns:p14="http://schemas.microsoft.com/office/powerpoint/2010/main" val="313988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school day starts at 8.45am.</a:t>
            </a:r>
            <a:endParaRPr lang="en-US" dirty="0"/>
          </a:p>
          <a:p>
            <a:r>
              <a:rPr lang="en-US" dirty="0">
                <a:cs typeface="Calibri"/>
              </a:rPr>
              <a:t>Children are able to choose how they start their day. Some like to start with a snack, some like to get stuck in to activities straight away, some prefer to sit in the reading area with a book and a reading buddy.</a:t>
            </a:r>
            <a:endParaRPr lang="en-US" dirty="0"/>
          </a:p>
          <a:p>
            <a:r>
              <a:rPr lang="en-US" dirty="0">
                <a:cs typeface="Calibri"/>
              </a:rPr>
              <a:t>During this time, the adults in the class chat with the children, monitor reading records, and work with small groups.</a:t>
            </a:r>
          </a:p>
          <a:p>
            <a:r>
              <a:rPr lang="en-US" dirty="0"/>
              <a:t>We call this time 'discovery time' as the classroom environment is set up so children can always discover something new.</a:t>
            </a:r>
            <a:endParaRPr lang="en-US" dirty="0">
              <a:cs typeface="Calibri"/>
            </a:endParaRPr>
          </a:p>
          <a:p>
            <a:r>
              <a:rPr lang="en-US" dirty="0">
                <a:cs typeface="Calibri"/>
              </a:rPr>
              <a:t>At 9:15 the children will begin ‘drawing club’ where they will listen and respond to a story in a fun and creative way.</a:t>
            </a:r>
          </a:p>
        </p:txBody>
      </p:sp>
      <p:sp>
        <p:nvSpPr>
          <p:cNvPr id="4" name="Slide Number Placeholder 3"/>
          <p:cNvSpPr>
            <a:spLocks noGrp="1"/>
          </p:cNvSpPr>
          <p:nvPr>
            <p:ph type="sldNum" sz="quarter" idx="5"/>
          </p:nvPr>
        </p:nvSpPr>
        <p:spPr/>
        <p:txBody>
          <a:bodyPr/>
          <a:lstStyle/>
          <a:p>
            <a:fld id="{5BE0A45E-B432-4BE2-B8EF-FA2A2AB51B8F}" type="slidenum">
              <a:rPr lang="en-GB" smtClean="0"/>
              <a:t>6</a:t>
            </a:fld>
            <a:endParaRPr lang="en-GB"/>
          </a:p>
        </p:txBody>
      </p:sp>
    </p:spTree>
    <p:extLst>
      <p:ext uri="{BB962C8B-B14F-4D97-AF65-F5344CB8AC3E}">
        <p14:creationId xmlns:p14="http://schemas.microsoft.com/office/powerpoint/2010/main" val="288130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Break time is at 10.25. At first, we start playtime in the Reception area and then extend playtime to other areas. We use the outside provision all day but this is an opportunity for the children to interact with other children in school. All children are very welcoming of the children in Red class.</a:t>
            </a:r>
          </a:p>
        </p:txBody>
      </p:sp>
      <p:sp>
        <p:nvSpPr>
          <p:cNvPr id="4" name="Slide Number Placeholder 3"/>
          <p:cNvSpPr>
            <a:spLocks noGrp="1"/>
          </p:cNvSpPr>
          <p:nvPr>
            <p:ph type="sldNum" sz="quarter" idx="5"/>
          </p:nvPr>
        </p:nvSpPr>
        <p:spPr/>
        <p:txBody>
          <a:bodyPr/>
          <a:lstStyle/>
          <a:p>
            <a:fld id="{5BE0A45E-B432-4BE2-B8EF-FA2A2AB51B8F}" type="slidenum">
              <a:rPr lang="en-GB" smtClean="0"/>
              <a:t>7</a:t>
            </a:fld>
            <a:endParaRPr lang="en-GB"/>
          </a:p>
        </p:txBody>
      </p:sp>
    </p:spTree>
    <p:extLst>
      <p:ext uri="{BB962C8B-B14F-4D97-AF65-F5344CB8AC3E}">
        <p14:creationId xmlns:p14="http://schemas.microsoft.com/office/powerpoint/2010/main" val="236382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10.40 it's back to class and children are taught phonics as a whole class. Later in the year, they will be split into smaller groups to do more focused learning. At around 11:00 children can 'Discover'. The outside area is a popular place at this time.</a:t>
            </a:r>
          </a:p>
          <a:p>
            <a:r>
              <a:rPr lang="en-US" dirty="0">
                <a:cs typeface="Calibri"/>
              </a:rPr>
              <a:t>By 11:45pm, hands are washed and children are ready for their dinner which they collect themselves from the hall. After that it's playing outside with all of the children from the whole school. Supervised by an adult for each class with lots of playtime equipment to choose from, and a the range of the school grounds when the weather permits.</a:t>
            </a:r>
          </a:p>
        </p:txBody>
      </p:sp>
      <p:sp>
        <p:nvSpPr>
          <p:cNvPr id="4" name="Slide Number Placeholder 3"/>
          <p:cNvSpPr>
            <a:spLocks noGrp="1"/>
          </p:cNvSpPr>
          <p:nvPr>
            <p:ph type="sldNum" sz="quarter" idx="5"/>
          </p:nvPr>
        </p:nvSpPr>
        <p:spPr/>
        <p:txBody>
          <a:bodyPr/>
          <a:lstStyle/>
          <a:p>
            <a:fld id="{5BE0A45E-B432-4BE2-B8EF-FA2A2AB51B8F}" type="slidenum">
              <a:rPr lang="en-GB" smtClean="0"/>
              <a:t>8</a:t>
            </a:fld>
            <a:endParaRPr lang="en-GB"/>
          </a:p>
        </p:txBody>
      </p:sp>
    </p:spTree>
    <p:extLst>
      <p:ext uri="{BB962C8B-B14F-4D97-AF65-F5344CB8AC3E}">
        <p14:creationId xmlns:p14="http://schemas.microsoft.com/office/powerpoint/2010/main" val="60221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12.45pm the children are back in class ready for another whole class lesson. There are a range of activities linked to their learning and the specific skills and experiences they need to explore. Children will also work in with an adult in small groups on specific tasks, be listened to read, as well as the normal high-quality interaction you would expect to help them achieve their early learning goals.</a:t>
            </a:r>
          </a:p>
        </p:txBody>
      </p:sp>
      <p:sp>
        <p:nvSpPr>
          <p:cNvPr id="4" name="Slide Number Placeholder 3"/>
          <p:cNvSpPr>
            <a:spLocks noGrp="1"/>
          </p:cNvSpPr>
          <p:nvPr>
            <p:ph type="sldNum" sz="quarter" idx="5"/>
          </p:nvPr>
        </p:nvSpPr>
        <p:spPr/>
        <p:txBody>
          <a:bodyPr/>
          <a:lstStyle/>
          <a:p>
            <a:fld id="{5BE0A45E-B432-4BE2-B8EF-FA2A2AB51B8F}" type="slidenum">
              <a:rPr lang="en-GB" smtClean="0"/>
              <a:t>9</a:t>
            </a:fld>
            <a:endParaRPr lang="en-GB"/>
          </a:p>
        </p:txBody>
      </p:sp>
    </p:spTree>
    <p:extLst>
      <p:ext uri="{BB962C8B-B14F-4D97-AF65-F5344CB8AC3E}">
        <p14:creationId xmlns:p14="http://schemas.microsoft.com/office/powerpoint/2010/main" val="803228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the end of the afternoon, children will have had a range of learning experiences and full of things to share with the class. We will bring the children together towards the end of the day to celebrate specific learning and </a:t>
            </a:r>
            <a:r>
              <a:rPr lang="en-US" dirty="0" err="1">
                <a:cs typeface="Calibri"/>
              </a:rPr>
              <a:t>behaviour</a:t>
            </a:r>
            <a:r>
              <a:rPr lang="en-US" dirty="0">
                <a:cs typeface="Calibri"/>
              </a:rPr>
              <a:t>. Children will hear a story, sing a song, or attend a whole school assembly. </a:t>
            </a:r>
          </a:p>
          <a:p>
            <a:r>
              <a:rPr lang="en-US" dirty="0">
                <a:cs typeface="Calibri"/>
              </a:rPr>
              <a:t>At 3:15 it's time for home. Children are collected one at a time from the entrance to the outside area of Early Years. The children wait for their teacher to call them when their adult has arrived. If you are arranging for someone else to collect your child, please let the office know in advance. </a:t>
            </a:r>
          </a:p>
        </p:txBody>
      </p:sp>
      <p:sp>
        <p:nvSpPr>
          <p:cNvPr id="4" name="Slide Number Placeholder 3"/>
          <p:cNvSpPr>
            <a:spLocks noGrp="1"/>
          </p:cNvSpPr>
          <p:nvPr>
            <p:ph type="sldNum" sz="quarter" idx="5"/>
          </p:nvPr>
        </p:nvSpPr>
        <p:spPr/>
        <p:txBody>
          <a:bodyPr/>
          <a:lstStyle/>
          <a:p>
            <a:fld id="{5BE0A45E-B432-4BE2-B8EF-FA2A2AB51B8F}" type="slidenum">
              <a:rPr lang="en-GB" smtClean="0"/>
              <a:t>10</a:t>
            </a:fld>
            <a:endParaRPr lang="en-GB"/>
          </a:p>
        </p:txBody>
      </p:sp>
    </p:spTree>
    <p:extLst>
      <p:ext uri="{BB962C8B-B14F-4D97-AF65-F5344CB8AC3E}">
        <p14:creationId xmlns:p14="http://schemas.microsoft.com/office/powerpoint/2010/main" val="296149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1032685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425105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78481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1586417344"/>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3392912"/>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834170302"/>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344039747"/>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3035883316"/>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732705317"/>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2270242822"/>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3285571921"/>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6CC7C5-8A19-43C5-B4FB-51C01353958F}" type="datetimeFigureOut">
              <a:rPr lang="en-GB" smtClean="0"/>
              <a:t>10/06/2025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092917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cxnSp>
        <p:nvCxnSpPr>
          <p:cNvPr id="12" name="Straight Connector 11"/>
          <p:cNvCxnSpPr/>
          <p:nvPr/>
        </p:nvCxnSpPr>
        <p:spPr>
          <a:xfrm>
            <a:off x="0" y="914400"/>
            <a:ext cx="914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ctrTitle"/>
          </p:nvPr>
        </p:nvSpPr>
        <p:spPr>
          <a:xfrm>
            <a:off x="105508" y="96871"/>
            <a:ext cx="8862646" cy="721217"/>
          </a:xfrm>
        </p:spPr>
        <p:txBody>
          <a:bodyPr anchor="b">
            <a:normAutofit/>
          </a:bodyPr>
          <a:lstStyle>
            <a:lvl1pPr algn="l">
              <a:defRPr sz="2700"/>
            </a:lvl1pPr>
          </a:lstStyle>
          <a:p>
            <a:r>
              <a:rPr lang="en-US"/>
              <a:t>Click to edit Master title style</a:t>
            </a:r>
            <a:endParaRPr lang="en-GB" dirty="0"/>
          </a:p>
        </p:txBody>
      </p:sp>
      <p:sp>
        <p:nvSpPr>
          <p:cNvPr id="17" name="Subtitle 2"/>
          <p:cNvSpPr>
            <a:spLocks noGrp="1"/>
          </p:cNvSpPr>
          <p:nvPr>
            <p:ph type="subTitle" idx="1"/>
          </p:nvPr>
        </p:nvSpPr>
        <p:spPr>
          <a:xfrm>
            <a:off x="105508" y="1223493"/>
            <a:ext cx="8862646" cy="4649273"/>
          </a:xfrm>
        </p:spPr>
        <p:txBody>
          <a:bodyPr>
            <a:normAutofit/>
          </a:bodyPr>
          <a:lstStyle>
            <a:lvl1pPr marL="0" indent="0" algn="l">
              <a:buNone/>
              <a:defRPr sz="1800"/>
            </a:lvl1pPr>
            <a:lvl2pPr marL="278613" indent="0" algn="ctr">
              <a:buNone/>
              <a:defRPr sz="1218"/>
            </a:lvl2pPr>
            <a:lvl3pPr marL="557227" indent="0" algn="ctr">
              <a:buNone/>
              <a:defRPr sz="1098"/>
            </a:lvl3pPr>
            <a:lvl4pPr marL="835839" indent="0" algn="ctr">
              <a:buNone/>
              <a:defRPr sz="975"/>
            </a:lvl4pPr>
            <a:lvl5pPr marL="1114453" indent="0" algn="ctr">
              <a:buNone/>
              <a:defRPr sz="975"/>
            </a:lvl5pPr>
            <a:lvl6pPr marL="1393066" indent="0" algn="ctr">
              <a:buNone/>
              <a:defRPr sz="975"/>
            </a:lvl6pPr>
            <a:lvl7pPr marL="1671680" indent="0" algn="ctr">
              <a:buNone/>
              <a:defRPr sz="975"/>
            </a:lvl7pPr>
            <a:lvl8pPr marL="1950292" indent="0" algn="ctr">
              <a:buNone/>
              <a:defRPr sz="975"/>
            </a:lvl8pPr>
            <a:lvl9pPr marL="2228906" indent="0" algn="ctr">
              <a:buNone/>
              <a:defRPr sz="975"/>
            </a:lvl9pPr>
          </a:lstStyle>
          <a:p>
            <a:r>
              <a:rPr lang="en-US"/>
              <a:t>Click to edit Master subtitle style</a:t>
            </a:r>
            <a:endParaRPr lang="en-GB" dirty="0"/>
          </a:p>
        </p:txBody>
      </p:sp>
    </p:spTree>
    <p:extLst>
      <p:ext uri="{BB962C8B-B14F-4D97-AF65-F5344CB8AC3E}">
        <p14:creationId xmlns:p14="http://schemas.microsoft.com/office/powerpoint/2010/main" val="1967594915"/>
      </p:ext>
    </p:extLst>
  </p:cSld>
  <p:clrMapOvr>
    <a:masterClrMapping/>
  </p:clrMapOvr>
  <p:extLst>
    <p:ext uri="{DCECCB84-F9BA-43D5-87BE-67443E8EF086}">
      <p15:sldGuideLst xmlns:p15="http://schemas.microsoft.com/office/powerpoint/2012/main">
        <p15:guide id="1" orient="horz" pos="2160">
          <p15:clr>
            <a:srgbClr val="FBAE40"/>
          </p15:clr>
        </p15:guide>
        <p15:guide id="2" pos="253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6CC7C5-8A19-43C5-B4FB-51C01353958F}" type="datetimeFigureOut">
              <a:rPr lang="en-GB" smtClean="0"/>
              <a:t>10/06/2025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63903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6CC7C5-8A19-43C5-B4FB-51C01353958F}" type="datetimeFigureOut">
              <a:rPr lang="en-GB" smtClean="0"/>
              <a:t>10/06/2025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10249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6CC7C5-8A19-43C5-B4FB-51C01353958F}" type="datetimeFigureOut">
              <a:rPr lang="en-GB" smtClean="0"/>
              <a:t>10/06/2025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53926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6CC7C5-8A19-43C5-B4FB-51C01353958F}" type="datetimeFigureOut">
              <a:rPr lang="en-GB" smtClean="0"/>
              <a:t>10/06/2025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102055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CC7C5-8A19-43C5-B4FB-51C01353958F}" type="datetimeFigureOut">
              <a:rPr lang="en-GB" smtClean="0"/>
              <a:t>10/06/2025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45320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6CC7C5-8A19-43C5-B4FB-51C01353958F}" type="datetimeFigureOut">
              <a:rPr lang="en-GB" smtClean="0"/>
              <a:t>10/06/2025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204247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6CC7C5-8A19-43C5-B4FB-51C01353958F}" type="datetimeFigureOut">
              <a:rPr lang="en-GB" smtClean="0"/>
              <a:t>10/06/2025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6BC936-77E0-4357-ACC5-CF85FBD34FEA}" type="slidenum">
              <a:rPr lang="en-GB" smtClean="0"/>
              <a:t>‹#›</a:t>
            </a:fld>
            <a:endParaRPr lang="en-GB"/>
          </a:p>
        </p:txBody>
      </p:sp>
    </p:spTree>
    <p:extLst>
      <p:ext uri="{BB962C8B-B14F-4D97-AF65-F5344CB8AC3E}">
        <p14:creationId xmlns:p14="http://schemas.microsoft.com/office/powerpoint/2010/main" val="300329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CC7C5-8A19-43C5-B4FB-51C01353958F}" type="datetimeFigureOut">
              <a:rPr lang="en-GB" smtClean="0"/>
              <a:t>10/06/2025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BC936-77E0-4357-ACC5-CF85FBD34FEA}" type="slidenum">
              <a:rPr lang="en-GB" smtClean="0"/>
              <a:t>‹#›</a:t>
            </a:fld>
            <a:endParaRPr lang="en-GB"/>
          </a:p>
        </p:txBody>
      </p:sp>
    </p:spTree>
    <p:extLst>
      <p:ext uri="{BB962C8B-B14F-4D97-AF65-F5344CB8AC3E}">
        <p14:creationId xmlns:p14="http://schemas.microsoft.com/office/powerpoint/2010/main" val="2257996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wmf"/><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5.wmf"/><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55.wmf"/></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5.wmf"/><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5.wmf"/><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5.wmf"/><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55.wmf"/><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notesSlide" Target="../notesSlides/notesSlide3.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4785" y="5490971"/>
            <a:ext cx="5221554" cy="1159200"/>
          </a:xfrm>
        </p:spPr>
        <p:txBody>
          <a:bodyPr anchor="ctr">
            <a:normAutofit/>
          </a:bodyPr>
          <a:lstStyle/>
          <a:p>
            <a:pPr algn="l"/>
            <a:r>
              <a:rPr lang="en-GB" sz="3500">
                <a:solidFill>
                  <a:srgbClr val="FFFFFF"/>
                </a:solidFill>
              </a:rPr>
              <a:t>Welcome to Reception</a:t>
            </a:r>
          </a:p>
        </p:txBody>
      </p:sp>
      <p:pic>
        <p:nvPicPr>
          <p:cNvPr id="4" name="Picture 4">
            <a:extLst>
              <a:ext uri="{FF2B5EF4-FFF2-40B4-BE49-F238E27FC236}">
                <a16:creationId xmlns:a16="http://schemas.microsoft.com/office/drawing/2014/main" id="{681FAC06-8E94-12C0-BF00-1FED2B7328AF}"/>
              </a:ext>
            </a:extLst>
          </p:cNvPr>
          <p:cNvPicPr>
            <a:picLocks noChangeAspect="1"/>
          </p:cNvPicPr>
          <p:nvPr/>
        </p:nvPicPr>
        <p:blipFill rotWithShape="1">
          <a:blip r:embed="rId3"/>
          <a:srcRect l="7330" t="10547" r="16230" b="20619"/>
          <a:stretch/>
        </p:blipFill>
        <p:spPr>
          <a:xfrm>
            <a:off x="4480798" y="2293191"/>
            <a:ext cx="1294644" cy="1559806"/>
          </a:xfrm>
          <a:prstGeom prst="rect">
            <a:avLst/>
          </a:prstGeom>
        </p:spPr>
      </p:pic>
      <p:pic>
        <p:nvPicPr>
          <p:cNvPr id="10" name="Picture 10">
            <a:extLst>
              <a:ext uri="{FF2B5EF4-FFF2-40B4-BE49-F238E27FC236}">
                <a16:creationId xmlns:a16="http://schemas.microsoft.com/office/drawing/2014/main" id="{A0D2C5A3-5A7B-2351-C43D-887A6ACF0C3B}"/>
              </a:ext>
            </a:extLst>
          </p:cNvPr>
          <p:cNvPicPr>
            <a:picLocks noChangeAspect="1"/>
          </p:cNvPicPr>
          <p:nvPr/>
        </p:nvPicPr>
        <p:blipFill rotWithShape="1">
          <a:blip r:embed="rId4"/>
          <a:srcRect t="-255" r="24713" b="1217"/>
          <a:stretch/>
        </p:blipFill>
        <p:spPr>
          <a:xfrm>
            <a:off x="5986732" y="2248100"/>
            <a:ext cx="1346436" cy="1574220"/>
          </a:xfrm>
          <a:prstGeom prst="rect">
            <a:avLst/>
          </a:prstGeom>
        </p:spPr>
      </p:pic>
      <p:pic>
        <p:nvPicPr>
          <p:cNvPr id="11" name="Picture 11">
            <a:extLst>
              <a:ext uri="{FF2B5EF4-FFF2-40B4-BE49-F238E27FC236}">
                <a16:creationId xmlns:a16="http://schemas.microsoft.com/office/drawing/2014/main" id="{B2CFE25D-698C-1148-C069-5E9018D231A9}"/>
              </a:ext>
            </a:extLst>
          </p:cNvPr>
          <p:cNvPicPr>
            <a:picLocks noChangeAspect="1"/>
          </p:cNvPicPr>
          <p:nvPr/>
        </p:nvPicPr>
        <p:blipFill>
          <a:blip r:embed="rId5"/>
          <a:stretch>
            <a:fillRect/>
          </a:stretch>
        </p:blipFill>
        <p:spPr>
          <a:xfrm>
            <a:off x="3243532" y="4815216"/>
            <a:ext cx="2743200" cy="390588"/>
          </a:xfrm>
          <a:prstGeom prst="rect">
            <a:avLst/>
          </a:prstGeom>
        </p:spPr>
      </p:pic>
      <p:pic>
        <p:nvPicPr>
          <p:cNvPr id="3" name="Picture 2" descr="D:\Users\User\Downloads\OneDrive_1_17-06-2024\IMG_5851.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0" t="-1030" r="28658" b="1030"/>
          <a:stretch/>
        </p:blipFill>
        <p:spPr bwMode="auto">
          <a:xfrm>
            <a:off x="2749520" y="2248100"/>
            <a:ext cx="1550588" cy="16048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User\Downloads\OneDrive_1_17-06-2024\IMG_5805.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090" r="23278" b="41561"/>
          <a:stretch/>
        </p:blipFill>
        <p:spPr bwMode="auto">
          <a:xfrm>
            <a:off x="7548259" y="2327344"/>
            <a:ext cx="1595742" cy="1499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User\Downloads\OneDrive_1_17-06-2024\IMG_4940.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14" r="4736" b="15429"/>
          <a:stretch/>
        </p:blipFill>
        <p:spPr bwMode="auto">
          <a:xfrm>
            <a:off x="7433533" y="3914154"/>
            <a:ext cx="1697342" cy="12916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User\Downloads\OneDrive_1_17-06-2024\IMG_5748.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995" t="18164" r="22610" b="17383"/>
          <a:stretch/>
        </p:blipFill>
        <p:spPr bwMode="auto">
          <a:xfrm>
            <a:off x="366255" y="2197052"/>
            <a:ext cx="2171700" cy="1655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User\Downloads\OneDrive_1_17-06-2024\IMG_5932.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083" b="18438"/>
          <a:stretch/>
        </p:blipFill>
        <p:spPr bwMode="auto">
          <a:xfrm>
            <a:off x="358775" y="3914154"/>
            <a:ext cx="1450975" cy="13068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775" y="393700"/>
            <a:ext cx="8494713" cy="19970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261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5" name="Rectangle 412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37" name="Freeform: Shape 412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32" name="Freeform: Shape 413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42" y="685800"/>
            <a:ext cx="2105406" cy="1325563"/>
          </a:xfrm>
        </p:spPr>
        <p:txBody>
          <a:bodyPr>
            <a:normAutofit/>
          </a:bodyPr>
          <a:lstStyle/>
          <a:p>
            <a:r>
              <a:rPr lang="en-GB" sz="2400">
                <a:cs typeface="Calibri"/>
              </a:rPr>
              <a:t>Afternoon and home time</a:t>
            </a:r>
            <a:endParaRPr lang="en-GB" sz="2400" err="1"/>
          </a:p>
        </p:txBody>
      </p:sp>
      <p:sp>
        <p:nvSpPr>
          <p:cNvPr id="4134" name="Rectangle 413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6" name="Rectangle 413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36042" y="2258568"/>
            <a:ext cx="2105406" cy="3922776"/>
          </a:xfrm>
        </p:spPr>
        <p:txBody>
          <a:bodyPr>
            <a:normAutofit/>
          </a:bodyPr>
          <a:lstStyle/>
          <a:p>
            <a:endParaRPr lang="en-GB" sz="1500"/>
          </a:p>
        </p:txBody>
      </p:sp>
      <p:pic>
        <p:nvPicPr>
          <p:cNvPr id="16" name="Picture 3" descr="D:\Users\User\Downloads\OneDrive_1_17-06-2024\IMG_5528.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49" r="32068"/>
          <a:stretch/>
        </p:blipFill>
        <p:spPr bwMode="auto">
          <a:xfrm>
            <a:off x="6175087" y="38110"/>
            <a:ext cx="2968913" cy="3086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Users\User\Downloads\OneDrive_1_17-06-2024\IMG_5593.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88" r="7681"/>
          <a:stretch/>
        </p:blipFill>
        <p:spPr bwMode="auto">
          <a:xfrm>
            <a:off x="6521104" y="3456432"/>
            <a:ext cx="2622895" cy="340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Users\User\Downloads\OneDrive_1_17-06-2024\IMG_623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3177" y="779097"/>
            <a:ext cx="3126819" cy="23451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Users\User\Downloads\OneDrive_1_17-06-2024\IMG_601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8087" y="3524250"/>
            <a:ext cx="39370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5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AC925-5289-4F0C-99D2-619981B0B9DA}"/>
              </a:ext>
            </a:extLst>
          </p:cNvPr>
          <p:cNvSpPr>
            <a:spLocks noGrp="1"/>
          </p:cNvSpPr>
          <p:nvPr>
            <p:ph type="title"/>
          </p:nvPr>
        </p:nvSpPr>
        <p:spPr/>
        <p:txBody>
          <a:bodyPr/>
          <a:lstStyle/>
          <a:p>
            <a:r>
              <a:rPr lang="en-GB" dirty="0"/>
              <a:t>Early reading and maths</a:t>
            </a:r>
          </a:p>
        </p:txBody>
      </p:sp>
      <p:sp>
        <p:nvSpPr>
          <p:cNvPr id="5" name="Text Placeholder 4">
            <a:extLst>
              <a:ext uri="{FF2B5EF4-FFF2-40B4-BE49-F238E27FC236}">
                <a16:creationId xmlns:a16="http://schemas.microsoft.com/office/drawing/2014/main" id="{BFB88339-BD51-4005-A8D1-5198ADBABE8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458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89" y="1061287"/>
            <a:ext cx="1568493" cy="15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804182" y="4431470"/>
            <a:ext cx="6004212" cy="1340424"/>
          </a:xfrm>
          <a:prstGeom prst="rect">
            <a:avLst/>
          </a:prstGeom>
        </p:spPr>
      </p:pic>
      <p:sp>
        <p:nvSpPr>
          <p:cNvPr id="6" name="Rectangle 5"/>
          <p:cNvSpPr/>
          <p:nvPr/>
        </p:nvSpPr>
        <p:spPr>
          <a:xfrm>
            <a:off x="559191" y="3081029"/>
            <a:ext cx="8043992" cy="854080"/>
          </a:xfrm>
          <a:prstGeom prst="rect">
            <a:avLst/>
          </a:prstGeom>
        </p:spPr>
        <p:txBody>
          <a:bodyPr wrap="square">
            <a:spAutoFit/>
          </a:bodyPr>
          <a:lstStyle/>
          <a:p>
            <a:pPr algn="ctr"/>
            <a:r>
              <a:rPr lang="en-GB" sz="4950" dirty="0"/>
              <a:t>Early Reading with your Child</a:t>
            </a:r>
          </a:p>
        </p:txBody>
      </p:sp>
      <p:pic>
        <p:nvPicPr>
          <p:cNvPr id="7" name="Picture 6"/>
          <p:cNvPicPr>
            <a:picLocks noChangeAspect="1"/>
          </p:cNvPicPr>
          <p:nvPr/>
        </p:nvPicPr>
        <p:blipFill>
          <a:blip r:embed="rId4"/>
          <a:stretch>
            <a:fillRect/>
          </a:stretch>
        </p:blipFill>
        <p:spPr>
          <a:xfrm>
            <a:off x="2113341" y="1149413"/>
            <a:ext cx="6190115" cy="1649778"/>
          </a:xfrm>
          <a:prstGeom prst="rect">
            <a:avLst/>
          </a:prstGeom>
        </p:spPr>
      </p:pic>
    </p:spTree>
    <p:extLst>
      <p:ext uri="{BB962C8B-B14F-4D97-AF65-F5344CB8AC3E}">
        <p14:creationId xmlns:p14="http://schemas.microsoft.com/office/powerpoint/2010/main" val="374680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78" y="1008533"/>
            <a:ext cx="1220318" cy="1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92237" y="1008533"/>
            <a:ext cx="8043992" cy="854080"/>
          </a:xfrm>
          <a:prstGeom prst="rect">
            <a:avLst/>
          </a:prstGeom>
        </p:spPr>
        <p:txBody>
          <a:bodyPr wrap="square">
            <a:spAutoFit/>
          </a:bodyPr>
          <a:lstStyle/>
          <a:p>
            <a:pPr algn="ctr"/>
            <a:r>
              <a:rPr lang="en-GB" sz="4950" dirty="0"/>
              <a:t>How the journey begins</a:t>
            </a:r>
          </a:p>
        </p:txBody>
      </p:sp>
      <p:sp>
        <p:nvSpPr>
          <p:cNvPr id="4" name="TextBox 3"/>
          <p:cNvSpPr txBox="1"/>
          <p:nvPr/>
        </p:nvSpPr>
        <p:spPr>
          <a:xfrm>
            <a:off x="337625" y="2175793"/>
            <a:ext cx="6056142" cy="3416320"/>
          </a:xfrm>
          <a:prstGeom prst="rect">
            <a:avLst/>
          </a:prstGeom>
          <a:noFill/>
        </p:spPr>
        <p:txBody>
          <a:bodyPr wrap="square" rtlCol="0">
            <a:spAutoFit/>
          </a:bodyPr>
          <a:lstStyle/>
          <a:p>
            <a:r>
              <a:rPr lang="en-GB" sz="2400" dirty="0"/>
              <a:t>In the first few weeks of Reception, your child will begin focussing in on sounds in words. They will listen for initial sounds, rhyming words and begin oral blending. At this stage, they will not see letters written down. They will play active listening games and begin to hear initial sounds (e.g. the </a:t>
            </a:r>
            <a:r>
              <a:rPr lang="en-GB" sz="2400" i="1" dirty="0"/>
              <a:t>s</a:t>
            </a:r>
            <a:r>
              <a:rPr lang="en-GB" sz="2400" dirty="0"/>
              <a:t> in </a:t>
            </a:r>
            <a:r>
              <a:rPr lang="en-GB" sz="2400" i="1" dirty="0"/>
              <a:t>sun</a:t>
            </a:r>
            <a:r>
              <a:rPr lang="en-GB" sz="2400" dirty="0"/>
              <a:t> Next, they will play games such as sorting objects with the same initial sounds.</a:t>
            </a:r>
          </a:p>
        </p:txBody>
      </p:sp>
      <p:pic>
        <p:nvPicPr>
          <p:cNvPr id="1028" name="Picture 4" descr="20 Active Listening Activities for Kids • Kids Activities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3767" y="1907584"/>
            <a:ext cx="2373548" cy="372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72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78" y="1008533"/>
            <a:ext cx="1220318" cy="1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92237" y="1008533"/>
            <a:ext cx="8043992" cy="854080"/>
          </a:xfrm>
          <a:prstGeom prst="rect">
            <a:avLst/>
          </a:prstGeom>
        </p:spPr>
        <p:txBody>
          <a:bodyPr wrap="square">
            <a:spAutoFit/>
          </a:bodyPr>
          <a:lstStyle/>
          <a:p>
            <a:pPr algn="ctr"/>
            <a:r>
              <a:rPr lang="en-GB" sz="4950" dirty="0"/>
              <a:t>Ways to help with this</a:t>
            </a:r>
          </a:p>
        </p:txBody>
      </p:sp>
      <p:sp>
        <p:nvSpPr>
          <p:cNvPr id="4" name="TextBox 3"/>
          <p:cNvSpPr txBox="1"/>
          <p:nvPr/>
        </p:nvSpPr>
        <p:spPr>
          <a:xfrm>
            <a:off x="337625" y="2175793"/>
            <a:ext cx="6056142" cy="3000821"/>
          </a:xfrm>
          <a:prstGeom prst="rect">
            <a:avLst/>
          </a:prstGeom>
          <a:noFill/>
        </p:spPr>
        <p:txBody>
          <a:bodyPr wrap="square" rtlCol="0">
            <a:spAutoFit/>
          </a:bodyPr>
          <a:lstStyle/>
          <a:p>
            <a:pPr marL="342900" indent="-342900">
              <a:buFont typeface="Arial" panose="020B0604020202020204" pitchFamily="34" charset="0"/>
              <a:buChar char="•"/>
            </a:pPr>
            <a:r>
              <a:rPr lang="en-GB" sz="2100" dirty="0"/>
              <a:t>Read a story book to your child at bed time (and at other times of the day if they wish) It doesn’t matter if they hear the same story again and again. It’s good to develop favourites. Talk about favourite parts and characters</a:t>
            </a:r>
          </a:p>
          <a:p>
            <a:pPr marL="342900" indent="-342900">
              <a:buFont typeface="Arial" panose="020B0604020202020204" pitchFamily="34" charset="0"/>
              <a:buChar char="•"/>
            </a:pPr>
            <a:r>
              <a:rPr lang="en-GB" sz="2100" dirty="0"/>
              <a:t>Ask your child to find a toy beginning with a letter e.g. c </a:t>
            </a:r>
            <a:r>
              <a:rPr lang="en-GB" sz="2100" dirty="0" err="1"/>
              <a:t>c</a:t>
            </a:r>
            <a:r>
              <a:rPr lang="en-GB" sz="2100" dirty="0"/>
              <a:t> </a:t>
            </a:r>
            <a:r>
              <a:rPr lang="en-GB" sz="2100" dirty="0" err="1"/>
              <a:t>c</a:t>
            </a:r>
            <a:r>
              <a:rPr lang="en-GB" sz="2100" dirty="0"/>
              <a:t> car or t </a:t>
            </a:r>
            <a:r>
              <a:rPr lang="en-GB" sz="2100" dirty="0" err="1"/>
              <a:t>t</a:t>
            </a:r>
            <a:r>
              <a:rPr lang="en-GB" sz="2100" dirty="0"/>
              <a:t> </a:t>
            </a:r>
            <a:r>
              <a:rPr lang="en-GB" sz="2100" dirty="0" err="1"/>
              <a:t>t</a:t>
            </a:r>
            <a:r>
              <a:rPr lang="en-GB" sz="2100" dirty="0"/>
              <a:t> teddy</a:t>
            </a:r>
          </a:p>
          <a:p>
            <a:pPr marL="342900" indent="-342900">
              <a:buFont typeface="Arial" panose="020B0604020202020204" pitchFamily="34" charset="0"/>
              <a:buChar char="•"/>
            </a:pPr>
            <a:r>
              <a:rPr lang="en-GB" sz="2100" dirty="0"/>
              <a:t>Speak in sound talk e.g. go and get your </a:t>
            </a:r>
            <a:r>
              <a:rPr lang="en-GB" sz="2100" dirty="0" err="1"/>
              <a:t>b.a.g</a:t>
            </a:r>
            <a:r>
              <a:rPr lang="en-GB" sz="2100" dirty="0"/>
              <a:t> or c.oa.t and see if they can work out the word</a:t>
            </a:r>
          </a:p>
        </p:txBody>
      </p:sp>
      <p:pic>
        <p:nvPicPr>
          <p:cNvPr id="1026" name="Picture 2" descr="Toe By Toe - A highly structured phonics-based reading manu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413" y="4135163"/>
            <a:ext cx="2742819" cy="1714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003926" y="1737429"/>
            <a:ext cx="1400175" cy="2264569"/>
          </a:xfrm>
          <a:prstGeom prst="rect">
            <a:avLst/>
          </a:prstGeom>
        </p:spPr>
      </p:pic>
    </p:spTree>
    <p:extLst>
      <p:ext uri="{BB962C8B-B14F-4D97-AF65-F5344CB8AC3E}">
        <p14:creationId xmlns:p14="http://schemas.microsoft.com/office/powerpoint/2010/main" val="413133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883" y="987470"/>
            <a:ext cx="1422569" cy="136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0004" y="324002"/>
            <a:ext cx="8043992" cy="854080"/>
          </a:xfrm>
          <a:prstGeom prst="rect">
            <a:avLst/>
          </a:prstGeom>
        </p:spPr>
        <p:txBody>
          <a:bodyPr wrap="square">
            <a:spAutoFit/>
          </a:bodyPr>
          <a:lstStyle/>
          <a:p>
            <a:pPr algn="ctr"/>
            <a:r>
              <a:rPr lang="en-GB" sz="4950" dirty="0"/>
              <a:t>Letters and Sounds</a:t>
            </a:r>
          </a:p>
        </p:txBody>
      </p:sp>
      <p:sp>
        <p:nvSpPr>
          <p:cNvPr id="4" name="TextBox 3"/>
          <p:cNvSpPr txBox="1"/>
          <p:nvPr/>
        </p:nvSpPr>
        <p:spPr>
          <a:xfrm>
            <a:off x="396385" y="1258022"/>
            <a:ext cx="6056142" cy="1938992"/>
          </a:xfrm>
          <a:prstGeom prst="rect">
            <a:avLst/>
          </a:prstGeom>
          <a:noFill/>
        </p:spPr>
        <p:txBody>
          <a:bodyPr wrap="square" rtlCol="0">
            <a:spAutoFit/>
          </a:bodyPr>
          <a:lstStyle/>
          <a:p>
            <a:r>
              <a:rPr lang="en-GB" sz="2400" dirty="0"/>
              <a:t>After a few weeks (when they are ready), your child will begin to learn letters and sounds. They will learn to read the sound of each letter and alongside that, blend some together to read words.</a:t>
            </a:r>
          </a:p>
        </p:txBody>
      </p:sp>
      <p:pic>
        <p:nvPicPr>
          <p:cNvPr id="2050" name="Picture 2" descr="Publi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388" y="2462587"/>
            <a:ext cx="1239537" cy="1740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bli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049" y="2450644"/>
            <a:ext cx="1231566" cy="17409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TPIN Phonics Display Pack - KS1 (teacher ma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30" y="3523250"/>
            <a:ext cx="5390766" cy="2321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8098" y="4367120"/>
            <a:ext cx="3255902" cy="1384995"/>
          </a:xfrm>
          <a:prstGeom prst="rect">
            <a:avLst/>
          </a:prstGeom>
          <a:noFill/>
        </p:spPr>
        <p:txBody>
          <a:bodyPr wrap="square" rtlCol="0">
            <a:spAutoFit/>
          </a:bodyPr>
          <a:lstStyle/>
          <a:p>
            <a:r>
              <a:rPr lang="en-GB" sz="2100" dirty="0"/>
              <a:t>They will also learn how to write and form each letter correctly using a picture and easy to remember phrase.</a:t>
            </a:r>
          </a:p>
        </p:txBody>
      </p:sp>
    </p:spTree>
    <p:extLst>
      <p:ext uri="{BB962C8B-B14F-4D97-AF65-F5344CB8AC3E}">
        <p14:creationId xmlns:p14="http://schemas.microsoft.com/office/powerpoint/2010/main" val="3226268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422" y="282903"/>
            <a:ext cx="8043992" cy="854080"/>
          </a:xfrm>
          <a:prstGeom prst="rect">
            <a:avLst/>
          </a:prstGeom>
        </p:spPr>
        <p:txBody>
          <a:bodyPr wrap="square">
            <a:spAutoFit/>
          </a:bodyPr>
          <a:lstStyle/>
          <a:p>
            <a:pPr algn="ctr"/>
            <a:r>
              <a:rPr lang="en-GB" sz="4950" dirty="0"/>
              <a:t>Pure Sounds</a:t>
            </a:r>
          </a:p>
        </p:txBody>
      </p:sp>
      <p:sp>
        <p:nvSpPr>
          <p:cNvPr id="3" name="Rectangle 2">
            <a:hlinkClick r:id="rId2" action="ppaction://hlinksldjump"/>
          </p:cNvPr>
          <p:cNvSpPr/>
          <p:nvPr/>
        </p:nvSpPr>
        <p:spPr>
          <a:xfrm>
            <a:off x="31652" y="3080567"/>
            <a:ext cx="8947052" cy="461665"/>
          </a:xfrm>
          <a:prstGeom prst="rect">
            <a:avLst/>
          </a:prstGeom>
        </p:spPr>
        <p:txBody>
          <a:bodyPr wrap="square">
            <a:spAutoFit/>
          </a:bodyPr>
          <a:lstStyle/>
          <a:p>
            <a:r>
              <a:rPr lang="en-GB" sz="2400" dirty="0"/>
              <a:t>https://www.youtube.com/watch?v=UCI2mu7URBc</a:t>
            </a:r>
          </a:p>
        </p:txBody>
      </p:sp>
      <p:pic>
        <p:nvPicPr>
          <p:cNvPr id="4" name="Picture 3"/>
          <p:cNvPicPr>
            <a:picLocks noChangeAspect="1"/>
          </p:cNvPicPr>
          <p:nvPr/>
        </p:nvPicPr>
        <p:blipFill>
          <a:blip r:embed="rId3"/>
          <a:stretch>
            <a:fillRect/>
          </a:stretch>
        </p:blipFill>
        <p:spPr>
          <a:xfrm>
            <a:off x="1737278" y="3459568"/>
            <a:ext cx="4550789" cy="2541182"/>
          </a:xfrm>
          <a:prstGeom prst="rect">
            <a:avLst/>
          </a:prstGeom>
        </p:spPr>
      </p:pic>
      <p:sp>
        <p:nvSpPr>
          <p:cNvPr id="5" name="TextBox 4"/>
          <p:cNvSpPr txBox="1"/>
          <p:nvPr/>
        </p:nvSpPr>
        <p:spPr>
          <a:xfrm>
            <a:off x="348175" y="1176056"/>
            <a:ext cx="8630529" cy="1708160"/>
          </a:xfrm>
          <a:prstGeom prst="rect">
            <a:avLst/>
          </a:prstGeom>
          <a:noFill/>
        </p:spPr>
        <p:txBody>
          <a:bodyPr wrap="square" rtlCol="0">
            <a:spAutoFit/>
          </a:bodyPr>
          <a:lstStyle/>
          <a:p>
            <a:r>
              <a:rPr lang="en-GB" sz="2100" dirty="0"/>
              <a:t>At around this time, your child will start bringing books home to read with you at home. At first, they may bring home sound and picture books. Your child will be taught ‘pure sounds’ as this is the easiest way for them to blend the sounds together to read the words. It is very important that you use pure sounds too as then, there is no confusion.</a:t>
            </a:r>
          </a:p>
        </p:txBody>
      </p:sp>
      <p:pic>
        <p:nvPicPr>
          <p:cNvPr id="6" name="Picture 2" descr="willow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40" y="4046072"/>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Oxford Reading Tree: Level 1+: Floppy's Phonics: Sounds and Letters: Book  1: (Oxford Reading Tree) by Debbie Hepplewhite | WHSmi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783" y="2869557"/>
            <a:ext cx="1757079" cy="1551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377170" y="4631992"/>
            <a:ext cx="2601534" cy="1090966"/>
          </a:xfrm>
          <a:prstGeom prst="rect">
            <a:avLst/>
          </a:prstGeom>
        </p:spPr>
      </p:pic>
    </p:spTree>
    <p:extLst>
      <p:ext uri="{BB962C8B-B14F-4D97-AF65-F5344CB8AC3E}">
        <p14:creationId xmlns:p14="http://schemas.microsoft.com/office/powerpoint/2010/main" val="302778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004" y="387395"/>
            <a:ext cx="8043992" cy="854080"/>
          </a:xfrm>
          <a:prstGeom prst="rect">
            <a:avLst/>
          </a:prstGeom>
        </p:spPr>
        <p:txBody>
          <a:bodyPr wrap="square">
            <a:spAutoFit/>
          </a:bodyPr>
          <a:lstStyle/>
          <a:p>
            <a:pPr algn="ctr"/>
            <a:r>
              <a:rPr lang="en-GB" sz="4950" dirty="0"/>
              <a:t>Blending</a:t>
            </a:r>
          </a:p>
        </p:txBody>
      </p:sp>
      <p:sp>
        <p:nvSpPr>
          <p:cNvPr id="5" name="TextBox 4"/>
          <p:cNvSpPr txBox="1"/>
          <p:nvPr/>
        </p:nvSpPr>
        <p:spPr>
          <a:xfrm>
            <a:off x="256735" y="1241475"/>
            <a:ext cx="8630529" cy="1061829"/>
          </a:xfrm>
          <a:prstGeom prst="rect">
            <a:avLst/>
          </a:prstGeom>
          <a:noFill/>
        </p:spPr>
        <p:txBody>
          <a:bodyPr wrap="square" rtlCol="0">
            <a:spAutoFit/>
          </a:bodyPr>
          <a:lstStyle/>
          <a:p>
            <a:r>
              <a:rPr lang="en-GB" sz="2100" dirty="0"/>
              <a:t>Learning to blend sounds to read words is key in your child’s reading journey. They will practice blending daily in phonics, reading and in every day school life.</a:t>
            </a:r>
          </a:p>
        </p:txBody>
      </p:sp>
      <p:pic>
        <p:nvPicPr>
          <p:cNvPr id="6"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426" y="4146529"/>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Phase 2 Sound Button Word Cards | Phonics | Twink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39" y="2427923"/>
            <a:ext cx="6860780" cy="3430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817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004" y="356177"/>
            <a:ext cx="8043992" cy="1615827"/>
          </a:xfrm>
          <a:prstGeom prst="rect">
            <a:avLst/>
          </a:prstGeom>
        </p:spPr>
        <p:txBody>
          <a:bodyPr wrap="square">
            <a:spAutoFit/>
          </a:bodyPr>
          <a:lstStyle/>
          <a:p>
            <a:pPr algn="ctr"/>
            <a:r>
              <a:rPr lang="en-GB" sz="4950" dirty="0"/>
              <a:t>More than one letter to make one sound</a:t>
            </a:r>
          </a:p>
        </p:txBody>
      </p:sp>
      <p:pic>
        <p:nvPicPr>
          <p:cNvPr id="6"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57" y="4441950"/>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2576187" y="2634087"/>
            <a:ext cx="6241460" cy="2961580"/>
          </a:xfrm>
          <a:prstGeom prst="rect">
            <a:avLst/>
          </a:prstGeom>
        </p:spPr>
      </p:pic>
      <p:pic>
        <p:nvPicPr>
          <p:cNvPr id="4" name="Picture 3"/>
          <p:cNvPicPr>
            <a:picLocks noChangeAspect="1"/>
          </p:cNvPicPr>
          <p:nvPr/>
        </p:nvPicPr>
        <p:blipFill>
          <a:blip r:embed="rId4"/>
          <a:stretch>
            <a:fillRect/>
          </a:stretch>
        </p:blipFill>
        <p:spPr>
          <a:xfrm>
            <a:off x="263769" y="1777134"/>
            <a:ext cx="1814733" cy="1237775"/>
          </a:xfrm>
          <a:prstGeom prst="rect">
            <a:avLst/>
          </a:prstGeom>
        </p:spPr>
      </p:pic>
      <p:pic>
        <p:nvPicPr>
          <p:cNvPr id="8" name="Picture 7"/>
          <p:cNvPicPr>
            <a:picLocks noChangeAspect="1"/>
          </p:cNvPicPr>
          <p:nvPr/>
        </p:nvPicPr>
        <p:blipFill>
          <a:blip r:embed="rId5"/>
          <a:stretch>
            <a:fillRect/>
          </a:stretch>
        </p:blipFill>
        <p:spPr>
          <a:xfrm>
            <a:off x="171700" y="3124411"/>
            <a:ext cx="1917353" cy="1317539"/>
          </a:xfrm>
          <a:prstGeom prst="rect">
            <a:avLst/>
          </a:prstGeom>
        </p:spPr>
      </p:pic>
    </p:spTree>
    <p:extLst>
      <p:ext uri="{BB962C8B-B14F-4D97-AF65-F5344CB8AC3E}">
        <p14:creationId xmlns:p14="http://schemas.microsoft.com/office/powerpoint/2010/main" val="3301892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545" y="857250"/>
            <a:ext cx="8043992" cy="854080"/>
          </a:xfrm>
          <a:prstGeom prst="rect">
            <a:avLst/>
          </a:prstGeom>
        </p:spPr>
        <p:txBody>
          <a:bodyPr wrap="square">
            <a:spAutoFit/>
          </a:bodyPr>
          <a:lstStyle/>
          <a:p>
            <a:pPr algn="ctr"/>
            <a:r>
              <a:rPr lang="en-GB" sz="4950" dirty="0"/>
              <a:t>‘Tricky’ Words</a:t>
            </a:r>
          </a:p>
        </p:txBody>
      </p:sp>
      <p:pic>
        <p:nvPicPr>
          <p:cNvPr id="6"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545" y="536337"/>
            <a:ext cx="870794" cy="83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56735" y="1672091"/>
            <a:ext cx="8630529" cy="1708160"/>
          </a:xfrm>
          <a:prstGeom prst="rect">
            <a:avLst/>
          </a:prstGeom>
          <a:noFill/>
        </p:spPr>
        <p:txBody>
          <a:bodyPr wrap="square" rtlCol="0">
            <a:spAutoFit/>
          </a:bodyPr>
          <a:lstStyle/>
          <a:p>
            <a:r>
              <a:rPr lang="en-GB" sz="2100" dirty="0"/>
              <a:t>There are words in reading their books that your child will come across that they will not be able to sound out and blend using phonic knowledge. These are known to them as ‘tricky words.’ In school, children are taught to learn to read these on sight rather than trying to sound them out. Here are some examples.</a:t>
            </a:r>
          </a:p>
        </p:txBody>
      </p:sp>
      <p:pic>
        <p:nvPicPr>
          <p:cNvPr id="3" name="Picture 2"/>
          <p:cNvPicPr>
            <a:picLocks noChangeAspect="1"/>
          </p:cNvPicPr>
          <p:nvPr/>
        </p:nvPicPr>
        <p:blipFill>
          <a:blip r:embed="rId3"/>
          <a:stretch>
            <a:fillRect/>
          </a:stretch>
        </p:blipFill>
        <p:spPr>
          <a:xfrm>
            <a:off x="3840480" y="3132744"/>
            <a:ext cx="5018704" cy="2355985"/>
          </a:xfrm>
          <a:prstGeom prst="rect">
            <a:avLst/>
          </a:prstGeom>
        </p:spPr>
      </p:pic>
      <p:pic>
        <p:nvPicPr>
          <p:cNvPr id="4" name="Picture 3"/>
          <p:cNvPicPr>
            <a:picLocks noChangeAspect="1"/>
          </p:cNvPicPr>
          <p:nvPr/>
        </p:nvPicPr>
        <p:blipFill>
          <a:blip r:embed="rId4"/>
          <a:stretch>
            <a:fillRect/>
          </a:stretch>
        </p:blipFill>
        <p:spPr>
          <a:xfrm>
            <a:off x="228655" y="3443511"/>
            <a:ext cx="3437502" cy="2045218"/>
          </a:xfrm>
          <a:prstGeom prst="rect">
            <a:avLst/>
          </a:prstGeom>
        </p:spPr>
      </p:pic>
    </p:spTree>
    <p:extLst>
      <p:ext uri="{BB962C8B-B14F-4D97-AF65-F5344CB8AC3E}">
        <p14:creationId xmlns:p14="http://schemas.microsoft.com/office/powerpoint/2010/main" val="246175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D8BC5CF3-F657-4FA8-9F22-6B38CF646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252146"/>
            <a:ext cx="227963" cy="435118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43" name="Rectangle 42">
            <a:extLst>
              <a:ext uri="{FF2B5EF4-FFF2-40B4-BE49-F238E27FC236}">
                <a16:creationId xmlns:a16="http://schemas.microsoft.com/office/drawing/2014/main" id="{8B928ACE-46CB-4CDC-A655-7180EC6A8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17302" y="576263"/>
            <a:ext cx="4429303" cy="1019772"/>
          </a:xfrm>
        </p:spPr>
        <p:txBody>
          <a:bodyPr vert="horz" lIns="91440" tIns="45720" rIns="91440" bIns="45720" rtlCol="0" anchor="b">
            <a:normAutofit/>
          </a:bodyPr>
          <a:lstStyle/>
          <a:p>
            <a:pPr algn="l">
              <a:lnSpc>
                <a:spcPct val="90000"/>
              </a:lnSpc>
            </a:pPr>
            <a:r>
              <a:rPr lang="en-US" sz="4200"/>
              <a:t>Your EYFS team</a:t>
            </a:r>
          </a:p>
        </p:txBody>
      </p:sp>
      <p:sp>
        <p:nvSpPr>
          <p:cNvPr id="3" name="Content Placeholder 2"/>
          <p:cNvSpPr>
            <a:spLocks noGrp="1"/>
          </p:cNvSpPr>
          <p:nvPr>
            <p:ph idx="1"/>
          </p:nvPr>
        </p:nvSpPr>
        <p:spPr>
          <a:xfrm>
            <a:off x="3717302" y="2381018"/>
            <a:ext cx="4429303" cy="2192683"/>
          </a:xfrm>
        </p:spPr>
        <p:txBody>
          <a:bodyPr vert="horz" lIns="91440" tIns="45720" rIns="91440" bIns="45720" rtlCol="0" anchor="t">
            <a:normAutofit/>
          </a:bodyPr>
          <a:lstStyle/>
          <a:p>
            <a:pPr marL="0" indent="0">
              <a:lnSpc>
                <a:spcPct val="90000"/>
              </a:lnSpc>
              <a:spcBef>
                <a:spcPts val="1000"/>
              </a:spcBef>
              <a:buNone/>
            </a:pPr>
            <a:r>
              <a:rPr lang="en-US" dirty="0"/>
              <a:t>Miss Susie Frankland</a:t>
            </a:r>
          </a:p>
          <a:p>
            <a:pPr marL="0" indent="0">
              <a:lnSpc>
                <a:spcPct val="90000"/>
              </a:lnSpc>
              <a:spcBef>
                <a:spcPts val="1000"/>
              </a:spcBef>
              <a:buNone/>
            </a:pPr>
            <a:r>
              <a:rPr lang="en-US" dirty="0">
                <a:ea typeface="Calibri"/>
                <a:cs typeface="Calibri"/>
              </a:rPr>
              <a:t>Class Teacher</a:t>
            </a:r>
          </a:p>
        </p:txBody>
      </p:sp>
      <p:cxnSp>
        <p:nvCxnSpPr>
          <p:cNvPr id="45" name="Straight Connector 44">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36F6A48-EAF4-4C42-B337-4769DA51B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3880" y="1506991"/>
            <a:ext cx="4895676" cy="3266688"/>
          </a:xfrm>
          <a:prstGeom prst="rect">
            <a:avLst/>
          </a:prstGeom>
        </p:spPr>
      </p:pic>
    </p:spTree>
    <p:extLst>
      <p:ext uri="{BB962C8B-B14F-4D97-AF65-F5344CB8AC3E}">
        <p14:creationId xmlns:p14="http://schemas.microsoft.com/office/powerpoint/2010/main" val="35102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6261" y="455519"/>
            <a:ext cx="3991477" cy="715581"/>
          </a:xfrm>
          <a:prstGeom prst="rect">
            <a:avLst/>
          </a:prstGeom>
        </p:spPr>
        <p:txBody>
          <a:bodyPr wrap="none">
            <a:spAutoFit/>
          </a:bodyPr>
          <a:lstStyle/>
          <a:p>
            <a:pPr algn="ctr"/>
            <a:r>
              <a:rPr lang="en-GB" sz="4050" dirty="0"/>
              <a:t>A Huge Difference</a:t>
            </a:r>
          </a:p>
        </p:txBody>
      </p:sp>
      <p:pic>
        <p:nvPicPr>
          <p:cNvPr id="3"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4730" y="4378646"/>
            <a:ext cx="1536814" cy="14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3218" y="1801711"/>
            <a:ext cx="8472268" cy="3416320"/>
          </a:xfrm>
          <a:prstGeom prst="rect">
            <a:avLst/>
          </a:prstGeom>
        </p:spPr>
        <p:txBody>
          <a:bodyPr wrap="square">
            <a:spAutoFit/>
          </a:bodyPr>
          <a:lstStyle/>
          <a:p>
            <a:r>
              <a:rPr lang="en-GB" sz="2700" dirty="0"/>
              <a:t>Life with children is very busy indeed and every moment can feel full. However, if we can make regular reading at home a priority, this really will make a huge difference to your child’s learning and confidence. The more you read with your child, the more likely they will keep up with their learning in class in most cases. Bringing learning backwards and forwards to school and home helps children’s understanding and development a great deal.</a:t>
            </a:r>
          </a:p>
        </p:txBody>
      </p:sp>
    </p:spTree>
    <p:extLst>
      <p:ext uri="{BB962C8B-B14F-4D97-AF65-F5344CB8AC3E}">
        <p14:creationId xmlns:p14="http://schemas.microsoft.com/office/powerpoint/2010/main" val="213776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082" y="516689"/>
            <a:ext cx="7472099" cy="1338828"/>
          </a:xfrm>
          <a:prstGeom prst="rect">
            <a:avLst/>
          </a:prstGeom>
        </p:spPr>
        <p:txBody>
          <a:bodyPr wrap="square">
            <a:spAutoFit/>
          </a:bodyPr>
          <a:lstStyle/>
          <a:p>
            <a:pPr algn="ctr"/>
            <a:r>
              <a:rPr lang="en-GB" sz="4050" dirty="0"/>
              <a:t>Top Tips for reading with your child</a:t>
            </a:r>
          </a:p>
        </p:txBody>
      </p:sp>
      <p:pic>
        <p:nvPicPr>
          <p:cNvPr id="3"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265" y="1004961"/>
            <a:ext cx="723974" cy="69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2510" y="2017970"/>
            <a:ext cx="7476897" cy="4178067"/>
          </a:xfrm>
          <a:prstGeom prst="rect">
            <a:avLst/>
          </a:prstGeom>
          <a:noFill/>
        </p:spPr>
        <p:txBody>
          <a:bodyPr wrap="square" rtlCol="0">
            <a:spAutoFit/>
          </a:bodyPr>
          <a:lstStyle/>
          <a:p>
            <a:pPr marL="214313" indent="-214313">
              <a:buFont typeface="Arial" panose="020B0604020202020204" pitchFamily="34" charset="0"/>
              <a:buChar char="•"/>
            </a:pPr>
            <a:r>
              <a:rPr lang="en-GB" dirty="0"/>
              <a:t>Build it into your daily routine. Set aside a time of day that works for you and your family. This could be in the morning before school, straight after school, after tea or before bed. Commit to doing it as regularly as possible. The benefits are huge</a:t>
            </a:r>
          </a:p>
          <a:p>
            <a:pPr marL="214313" indent="-214313">
              <a:buFont typeface="Arial" panose="020B0604020202020204" pitchFamily="34" charset="0"/>
              <a:buChar char="•"/>
            </a:pPr>
            <a:r>
              <a:rPr lang="en-GB" dirty="0"/>
              <a:t>Turn off all screens and put away toys. Have quiet time together</a:t>
            </a:r>
          </a:p>
          <a:p>
            <a:pPr marL="214313" indent="-214313">
              <a:buFont typeface="Arial" panose="020B0604020202020204" pitchFamily="34" charset="0"/>
              <a:buChar char="•"/>
            </a:pPr>
            <a:r>
              <a:rPr lang="en-GB" dirty="0"/>
              <a:t>5-10 minutes very regularly over the week is better than one long read</a:t>
            </a:r>
          </a:p>
          <a:p>
            <a:pPr marL="214313" indent="-214313">
              <a:buFont typeface="Arial" panose="020B0604020202020204" pitchFamily="34" charset="0"/>
              <a:buChar char="•"/>
            </a:pPr>
            <a:r>
              <a:rPr lang="en-GB" dirty="0"/>
              <a:t>Talk about the front cover before you start. Read the title. </a:t>
            </a:r>
            <a:r>
              <a:rPr lang="en-GB" i="1" dirty="0"/>
              <a:t>What do you notice? Who are the characters? What do you think it will be about?</a:t>
            </a:r>
          </a:p>
          <a:p>
            <a:pPr marL="214313" indent="-214313">
              <a:buFont typeface="Arial" panose="020B0604020202020204" pitchFamily="34" charset="0"/>
              <a:buChar char="•"/>
            </a:pPr>
            <a:r>
              <a:rPr lang="en-GB" dirty="0"/>
              <a:t>If the book has focus phonic sounds, go through them before you start. Point them out before, during and after</a:t>
            </a:r>
          </a:p>
          <a:p>
            <a:pPr marL="257175" indent="-257175">
              <a:buFont typeface="Arial" panose="020B0604020202020204" pitchFamily="34" charset="0"/>
              <a:buChar char="•"/>
            </a:pPr>
            <a:r>
              <a:rPr lang="en-GB" dirty="0"/>
              <a:t>Ask questions during and after such as </a:t>
            </a:r>
            <a:r>
              <a:rPr lang="en-GB" i="1" dirty="0"/>
              <a:t>‘What was your favourite part? Why was Kipper sad? </a:t>
            </a:r>
            <a:r>
              <a:rPr lang="en-GB" dirty="0"/>
              <a:t>There are often ideas for this at the back or front of the book</a:t>
            </a:r>
          </a:p>
          <a:p>
            <a:pPr marL="257175" indent="-257175">
              <a:buFont typeface="Arial" panose="020B0604020202020204" pitchFamily="34" charset="0"/>
              <a:buChar char="•"/>
            </a:pPr>
            <a:r>
              <a:rPr lang="en-GB" dirty="0"/>
              <a:t>Lots of praise, encouragement (and sometimes, patience) is key</a:t>
            </a:r>
          </a:p>
          <a:p>
            <a:pPr marL="214313" indent="-214313">
              <a:buFont typeface="Arial" panose="020B0604020202020204" pitchFamily="34" charset="0"/>
              <a:buChar char="•"/>
            </a:pPr>
            <a:endParaRPr lang="en-GB" sz="1350" dirty="0"/>
          </a:p>
        </p:txBody>
      </p:sp>
      <p:pic>
        <p:nvPicPr>
          <p:cNvPr id="5122" name="Picture 2" descr="Oxford Reading Tree: Level 2: Floppy's Phonics Fiction: Class Pack of 36 |  Floppy's Phon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452" y="1697459"/>
            <a:ext cx="1456038" cy="16564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xford Reading Tree: Level 1+: Floppy's Phonics Fiction: Cats by Hunt,  Roderick, Ruttle, Kate, Brychta, Alex, Hepplewhite, Debbie - Amazon.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09" y="3480539"/>
            <a:ext cx="1533781" cy="173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56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RT Big, Bad Bug - Flip Book Pages 1-12 | PubHTML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567" y="3203936"/>
            <a:ext cx="2344947" cy="263641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iff, Chip and Kipper: Read with Oxford Stage 4 16 ... — Books2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801" y="3674304"/>
            <a:ext cx="2242039" cy="224203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images-na.ssl-images-amazon.com/images/I/71cNYO-xDj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0515" y="1792367"/>
            <a:ext cx="2400251" cy="272977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images-na.ssl-images-amazon.com/images/I/71qxHTKIGg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53" y="1995503"/>
            <a:ext cx="2379569" cy="26849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illowcolou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769" y="4680406"/>
            <a:ext cx="1357451" cy="129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84506" y="1026717"/>
            <a:ext cx="6280502" cy="784830"/>
          </a:xfrm>
          <a:prstGeom prst="rect">
            <a:avLst/>
          </a:prstGeom>
        </p:spPr>
        <p:txBody>
          <a:bodyPr wrap="none">
            <a:spAutoFit/>
          </a:bodyPr>
          <a:lstStyle/>
          <a:p>
            <a:pPr algn="ctr"/>
            <a:r>
              <a:rPr lang="en-GB" sz="4500" dirty="0"/>
              <a:t>Pages to help and support</a:t>
            </a:r>
          </a:p>
        </p:txBody>
      </p:sp>
    </p:spTree>
    <p:extLst>
      <p:ext uri="{BB962C8B-B14F-4D97-AF65-F5344CB8AC3E}">
        <p14:creationId xmlns:p14="http://schemas.microsoft.com/office/powerpoint/2010/main" val="71662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916" y="3006971"/>
            <a:ext cx="8488169" cy="702806"/>
          </a:xfrm>
        </p:spPr>
        <p:txBody>
          <a:bodyPr>
            <a:noAutofit/>
          </a:bodyPr>
          <a:lstStyle/>
          <a:p>
            <a:r>
              <a:rPr lang="en-GB" sz="4431" dirty="0"/>
              <a:t>Early Maths</a:t>
            </a:r>
          </a:p>
        </p:txBody>
      </p:sp>
      <p:pic>
        <p:nvPicPr>
          <p:cNvPr id="6" name="Picture 5"/>
          <p:cNvPicPr>
            <a:picLocks noChangeAspect="1"/>
          </p:cNvPicPr>
          <p:nvPr/>
        </p:nvPicPr>
        <p:blipFill>
          <a:blip r:embed="rId2"/>
          <a:stretch>
            <a:fillRect/>
          </a:stretch>
        </p:blipFill>
        <p:spPr>
          <a:xfrm>
            <a:off x="768851" y="1025410"/>
            <a:ext cx="1620361" cy="1552957"/>
          </a:xfrm>
          <a:prstGeom prst="rect">
            <a:avLst/>
          </a:prstGeom>
        </p:spPr>
      </p:pic>
    </p:spTree>
    <p:extLst>
      <p:ext uri="{BB962C8B-B14F-4D97-AF65-F5344CB8AC3E}">
        <p14:creationId xmlns:p14="http://schemas.microsoft.com/office/powerpoint/2010/main" val="3330334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Where do we start?</a:t>
            </a:r>
          </a:p>
        </p:txBody>
      </p:sp>
      <p:pic>
        <p:nvPicPr>
          <p:cNvPr id="4" name="Picture 3"/>
          <p:cNvPicPr>
            <a:picLocks noChangeAspect="1"/>
          </p:cNvPicPr>
          <p:nvPr/>
        </p:nvPicPr>
        <p:blipFill>
          <a:blip r:embed="rId2"/>
          <a:stretch>
            <a:fillRect/>
          </a:stretch>
        </p:blipFill>
        <p:spPr>
          <a:xfrm>
            <a:off x="105507" y="1199366"/>
            <a:ext cx="3909813" cy="2606542"/>
          </a:xfrm>
          <a:prstGeom prst="rect">
            <a:avLst/>
          </a:prstGeom>
        </p:spPr>
      </p:pic>
      <p:pic>
        <p:nvPicPr>
          <p:cNvPr id="5" name="Picture 4"/>
          <p:cNvPicPr>
            <a:picLocks noChangeAspect="1"/>
          </p:cNvPicPr>
          <p:nvPr/>
        </p:nvPicPr>
        <p:blipFill>
          <a:blip r:embed="rId3"/>
          <a:stretch>
            <a:fillRect/>
          </a:stretch>
        </p:blipFill>
        <p:spPr>
          <a:xfrm>
            <a:off x="5058341" y="1199366"/>
            <a:ext cx="3909813" cy="2606542"/>
          </a:xfrm>
          <a:prstGeom prst="rect">
            <a:avLst/>
          </a:prstGeom>
        </p:spPr>
      </p:pic>
      <p:pic>
        <p:nvPicPr>
          <p:cNvPr id="6" name="Picture 5"/>
          <p:cNvPicPr>
            <a:picLocks noChangeAspect="1"/>
          </p:cNvPicPr>
          <p:nvPr/>
        </p:nvPicPr>
        <p:blipFill>
          <a:blip r:embed="rId4"/>
          <a:stretch>
            <a:fillRect/>
          </a:stretch>
        </p:blipFill>
        <p:spPr>
          <a:xfrm>
            <a:off x="105507" y="3899261"/>
            <a:ext cx="3909813" cy="2606542"/>
          </a:xfrm>
          <a:prstGeom prst="rect">
            <a:avLst/>
          </a:prstGeom>
        </p:spPr>
      </p:pic>
      <p:pic>
        <p:nvPicPr>
          <p:cNvPr id="7" name="Picture 6"/>
          <p:cNvPicPr>
            <a:picLocks noChangeAspect="1"/>
          </p:cNvPicPr>
          <p:nvPr/>
        </p:nvPicPr>
        <p:blipFill>
          <a:blip r:embed="rId5"/>
          <a:stretch>
            <a:fillRect/>
          </a:stretch>
        </p:blipFill>
        <p:spPr>
          <a:xfrm>
            <a:off x="5058341" y="3899261"/>
            <a:ext cx="3909813" cy="2606542"/>
          </a:xfrm>
          <a:prstGeom prst="rect">
            <a:avLst/>
          </a:prstGeom>
        </p:spPr>
      </p:pic>
    </p:spTree>
    <p:extLst>
      <p:ext uri="{BB962C8B-B14F-4D97-AF65-F5344CB8AC3E}">
        <p14:creationId xmlns:p14="http://schemas.microsoft.com/office/powerpoint/2010/main" val="1959424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Counting</a:t>
            </a:r>
          </a:p>
        </p:txBody>
      </p:sp>
      <p:pic>
        <p:nvPicPr>
          <p:cNvPr id="4" name="Picture 3"/>
          <p:cNvPicPr>
            <a:picLocks noChangeAspect="1"/>
          </p:cNvPicPr>
          <p:nvPr/>
        </p:nvPicPr>
        <p:blipFill>
          <a:blip r:embed="rId2"/>
          <a:stretch>
            <a:fillRect/>
          </a:stretch>
        </p:blipFill>
        <p:spPr>
          <a:xfrm>
            <a:off x="105508" y="1489611"/>
            <a:ext cx="6437455" cy="4291637"/>
          </a:xfrm>
          <a:prstGeom prst="rect">
            <a:avLst/>
          </a:prstGeom>
        </p:spPr>
      </p:pic>
    </p:spTree>
    <p:extLst>
      <p:ext uri="{BB962C8B-B14F-4D97-AF65-F5344CB8AC3E}">
        <p14:creationId xmlns:p14="http://schemas.microsoft.com/office/powerpoint/2010/main" val="129611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Comparison</a:t>
            </a:r>
          </a:p>
        </p:txBody>
      </p:sp>
      <p:pic>
        <p:nvPicPr>
          <p:cNvPr id="4" name="Picture 3"/>
          <p:cNvPicPr>
            <a:picLocks noChangeAspect="1"/>
          </p:cNvPicPr>
          <p:nvPr/>
        </p:nvPicPr>
        <p:blipFill>
          <a:blip r:embed="rId2"/>
          <a:stretch>
            <a:fillRect/>
          </a:stretch>
        </p:blipFill>
        <p:spPr>
          <a:xfrm>
            <a:off x="105508" y="1609339"/>
            <a:ext cx="6934726" cy="4623150"/>
          </a:xfrm>
          <a:prstGeom prst="rect">
            <a:avLst/>
          </a:prstGeom>
        </p:spPr>
      </p:pic>
    </p:spTree>
    <p:extLst>
      <p:ext uri="{BB962C8B-B14F-4D97-AF65-F5344CB8AC3E}">
        <p14:creationId xmlns:p14="http://schemas.microsoft.com/office/powerpoint/2010/main" val="307203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Composition</a:t>
            </a:r>
            <a:endParaRPr lang="en-GB" dirty="0"/>
          </a:p>
        </p:txBody>
      </p:sp>
      <p:pic>
        <p:nvPicPr>
          <p:cNvPr id="1026" name="Picture 2" descr="Compos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2072473"/>
            <a:ext cx="4790049" cy="319336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740435" y="2024241"/>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5</a:t>
            </a:r>
          </a:p>
        </p:txBody>
      </p:sp>
      <p:sp>
        <p:nvSpPr>
          <p:cNvPr id="6" name="Oval 5"/>
          <p:cNvSpPr/>
          <p:nvPr/>
        </p:nvSpPr>
        <p:spPr>
          <a:xfrm>
            <a:off x="8080885" y="3681214"/>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2</a:t>
            </a:r>
          </a:p>
        </p:txBody>
      </p:sp>
      <p:sp>
        <p:nvSpPr>
          <p:cNvPr id="7" name="Oval 6"/>
          <p:cNvSpPr/>
          <p:nvPr/>
        </p:nvSpPr>
        <p:spPr>
          <a:xfrm>
            <a:off x="6881112" y="3681214"/>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1</a:t>
            </a:r>
          </a:p>
        </p:txBody>
      </p:sp>
      <p:sp>
        <p:nvSpPr>
          <p:cNvPr id="8" name="Oval 7"/>
          <p:cNvSpPr/>
          <p:nvPr/>
        </p:nvSpPr>
        <p:spPr>
          <a:xfrm>
            <a:off x="5679329" y="3681215"/>
            <a:ext cx="832003" cy="79583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85" dirty="0"/>
              <a:t>2</a:t>
            </a:r>
          </a:p>
        </p:txBody>
      </p:sp>
      <p:cxnSp>
        <p:nvCxnSpPr>
          <p:cNvPr id="9" name="Straight Connector 8"/>
          <p:cNvCxnSpPr>
            <a:endCxn id="4" idx="3"/>
          </p:cNvCxnSpPr>
          <p:nvPr/>
        </p:nvCxnSpPr>
        <p:spPr>
          <a:xfrm flipV="1">
            <a:off x="6280221" y="2703523"/>
            <a:ext cx="582058" cy="977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7" idx="0"/>
          </p:cNvCxnSpPr>
          <p:nvPr/>
        </p:nvCxnSpPr>
        <p:spPr>
          <a:xfrm>
            <a:off x="7156436" y="2820071"/>
            <a:ext cx="140677" cy="86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5"/>
            <a:endCxn id="6" idx="0"/>
          </p:cNvCxnSpPr>
          <p:nvPr/>
        </p:nvCxnSpPr>
        <p:spPr>
          <a:xfrm>
            <a:off x="7450593" y="2703523"/>
            <a:ext cx="1046293" cy="9776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478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Pattern</a:t>
            </a:r>
          </a:p>
        </p:txBody>
      </p:sp>
      <p:pic>
        <p:nvPicPr>
          <p:cNvPr id="2050" name="Picture 2" descr="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1961536"/>
            <a:ext cx="5339297" cy="355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16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Shape and Space</a:t>
            </a:r>
          </a:p>
        </p:txBody>
      </p:sp>
      <p:pic>
        <p:nvPicPr>
          <p:cNvPr id="4" name="Picture 3"/>
          <p:cNvPicPr>
            <a:picLocks noChangeAspect="1"/>
          </p:cNvPicPr>
          <p:nvPr/>
        </p:nvPicPr>
        <p:blipFill>
          <a:blip r:embed="rId2"/>
          <a:stretch>
            <a:fillRect/>
          </a:stretch>
        </p:blipFill>
        <p:spPr>
          <a:xfrm>
            <a:off x="105508" y="2018208"/>
            <a:ext cx="5435157" cy="3623438"/>
          </a:xfrm>
          <a:prstGeom prst="rect">
            <a:avLst/>
          </a:prstGeom>
        </p:spPr>
      </p:pic>
    </p:spTree>
    <p:extLst>
      <p:ext uri="{BB962C8B-B14F-4D97-AF65-F5344CB8AC3E}">
        <p14:creationId xmlns:p14="http://schemas.microsoft.com/office/powerpoint/2010/main" val="24553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78A00A-36B2-A57E-C879-7F3A693D8073}"/>
              </a:ext>
            </a:extLst>
          </p:cNvPr>
          <p:cNvSpPr txBox="1"/>
          <p:nvPr/>
        </p:nvSpPr>
        <p:spPr>
          <a:xfrm>
            <a:off x="547828" y="4139148"/>
            <a:ext cx="1978269" cy="593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a:extLst>
              <a:ext uri="{FF2B5EF4-FFF2-40B4-BE49-F238E27FC236}">
                <a16:creationId xmlns:a16="http://schemas.microsoft.com/office/drawing/2014/main" id="{AFDEF83D-AD26-4AED-908C-45BE6F324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651" y="313298"/>
            <a:ext cx="2761326" cy="2912502"/>
          </a:xfrm>
          <a:prstGeom prst="rect">
            <a:avLst/>
          </a:prstGeom>
        </p:spPr>
      </p:pic>
      <p:sp>
        <p:nvSpPr>
          <p:cNvPr id="6" name="Content Placeholder 2">
            <a:extLst>
              <a:ext uri="{FF2B5EF4-FFF2-40B4-BE49-F238E27FC236}">
                <a16:creationId xmlns:a16="http://schemas.microsoft.com/office/drawing/2014/main" id="{1823E9E8-3961-454B-A2DE-B68E879274A9}"/>
              </a:ext>
            </a:extLst>
          </p:cNvPr>
          <p:cNvSpPr>
            <a:spLocks noGrp="1"/>
          </p:cNvSpPr>
          <p:nvPr>
            <p:ph idx="1"/>
          </p:nvPr>
        </p:nvSpPr>
        <p:spPr>
          <a:xfrm>
            <a:off x="4053046" y="1236317"/>
            <a:ext cx="4429303" cy="2192683"/>
          </a:xfrm>
        </p:spPr>
        <p:txBody>
          <a:bodyPr vert="horz" lIns="91440" tIns="45720" rIns="91440" bIns="45720" rtlCol="0" anchor="t">
            <a:normAutofit/>
          </a:bodyPr>
          <a:lstStyle/>
          <a:p>
            <a:pPr marL="0" indent="0">
              <a:lnSpc>
                <a:spcPct val="90000"/>
              </a:lnSpc>
              <a:spcBef>
                <a:spcPts val="1000"/>
              </a:spcBef>
              <a:buNone/>
            </a:pPr>
            <a:r>
              <a:rPr lang="en-US" dirty="0" err="1"/>
              <a:t>Mrs</a:t>
            </a:r>
            <a:r>
              <a:rPr lang="en-US" dirty="0"/>
              <a:t> Chloe Turner</a:t>
            </a:r>
          </a:p>
          <a:p>
            <a:pPr marL="0" indent="0">
              <a:lnSpc>
                <a:spcPct val="90000"/>
              </a:lnSpc>
              <a:spcBef>
                <a:spcPts val="1000"/>
              </a:spcBef>
              <a:buNone/>
            </a:pPr>
            <a:r>
              <a:rPr lang="en-US" dirty="0">
                <a:ea typeface="Calibri"/>
                <a:cs typeface="Calibri"/>
              </a:rPr>
              <a:t>HLTA (Higher Level Teaching Assistant)</a:t>
            </a:r>
          </a:p>
        </p:txBody>
      </p:sp>
      <p:sp>
        <p:nvSpPr>
          <p:cNvPr id="4" name="Rectangle 3">
            <a:extLst>
              <a:ext uri="{FF2B5EF4-FFF2-40B4-BE49-F238E27FC236}">
                <a16:creationId xmlns:a16="http://schemas.microsoft.com/office/drawing/2014/main" id="{6EE5773C-10E4-4190-B54E-331FAE507B61}"/>
              </a:ext>
            </a:extLst>
          </p:cNvPr>
          <p:cNvSpPr/>
          <p:nvPr/>
        </p:nvSpPr>
        <p:spPr>
          <a:xfrm>
            <a:off x="4053046" y="4435888"/>
            <a:ext cx="4572000" cy="1162369"/>
          </a:xfrm>
          <a:prstGeom prst="rect">
            <a:avLst/>
          </a:prstGeom>
        </p:spPr>
        <p:txBody>
          <a:bodyPr>
            <a:spAutoFit/>
          </a:bodyPr>
          <a:lstStyle/>
          <a:p>
            <a:pPr>
              <a:lnSpc>
                <a:spcPct val="90000"/>
              </a:lnSpc>
              <a:spcBef>
                <a:spcPts val="1000"/>
              </a:spcBef>
            </a:pPr>
            <a:r>
              <a:rPr lang="en-US" sz="3200" dirty="0"/>
              <a:t>Miss Corrina Morgan</a:t>
            </a:r>
          </a:p>
          <a:p>
            <a:pPr>
              <a:lnSpc>
                <a:spcPct val="90000"/>
              </a:lnSpc>
              <a:spcBef>
                <a:spcPts val="1000"/>
              </a:spcBef>
            </a:pPr>
            <a:r>
              <a:rPr lang="en-US" sz="3600" dirty="0">
                <a:ea typeface="Calibri"/>
                <a:cs typeface="Calibri"/>
              </a:rPr>
              <a:t>TA (Teaching Assistant)</a:t>
            </a:r>
          </a:p>
        </p:txBody>
      </p:sp>
    </p:spTree>
    <p:extLst>
      <p:ext uri="{BB962C8B-B14F-4D97-AF65-F5344CB8AC3E}">
        <p14:creationId xmlns:p14="http://schemas.microsoft.com/office/powerpoint/2010/main" val="645282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Measures</a:t>
            </a:r>
          </a:p>
        </p:txBody>
      </p:sp>
      <p:pic>
        <p:nvPicPr>
          <p:cNvPr id="4" name="Picture 3"/>
          <p:cNvPicPr>
            <a:picLocks noChangeAspect="1"/>
          </p:cNvPicPr>
          <p:nvPr/>
        </p:nvPicPr>
        <p:blipFill>
          <a:blip r:embed="rId2"/>
          <a:stretch>
            <a:fillRect/>
          </a:stretch>
        </p:blipFill>
        <p:spPr>
          <a:xfrm>
            <a:off x="105508" y="1945348"/>
            <a:ext cx="5417067" cy="3608780"/>
          </a:xfrm>
          <a:prstGeom prst="rect">
            <a:avLst/>
          </a:prstGeom>
        </p:spPr>
      </p:pic>
    </p:spTree>
    <p:extLst>
      <p:ext uri="{BB962C8B-B14F-4D97-AF65-F5344CB8AC3E}">
        <p14:creationId xmlns:p14="http://schemas.microsoft.com/office/powerpoint/2010/main" val="1753640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How do we teach maths?</a:t>
            </a:r>
          </a:p>
        </p:txBody>
      </p:sp>
      <p:pic>
        <p:nvPicPr>
          <p:cNvPr id="4" name="Picture 3"/>
          <p:cNvPicPr>
            <a:picLocks noChangeAspect="1"/>
          </p:cNvPicPr>
          <p:nvPr/>
        </p:nvPicPr>
        <p:blipFill>
          <a:blip r:embed="rId2"/>
          <a:stretch>
            <a:fillRect/>
          </a:stretch>
        </p:blipFill>
        <p:spPr>
          <a:xfrm>
            <a:off x="105507" y="1758964"/>
            <a:ext cx="5232320" cy="3906799"/>
          </a:xfrm>
          <a:prstGeom prst="rect">
            <a:avLst/>
          </a:prstGeom>
        </p:spPr>
      </p:pic>
      <p:pic>
        <p:nvPicPr>
          <p:cNvPr id="5" name="Picture 4"/>
          <p:cNvPicPr>
            <a:picLocks noChangeAspect="1"/>
          </p:cNvPicPr>
          <p:nvPr/>
        </p:nvPicPr>
        <p:blipFill>
          <a:blip r:embed="rId3"/>
          <a:stretch>
            <a:fillRect/>
          </a:stretch>
        </p:blipFill>
        <p:spPr>
          <a:xfrm>
            <a:off x="6702250" y="1758964"/>
            <a:ext cx="1280160" cy="1280160"/>
          </a:xfrm>
          <a:prstGeom prst="rect">
            <a:avLst/>
          </a:prstGeom>
        </p:spPr>
      </p:pic>
      <p:pic>
        <p:nvPicPr>
          <p:cNvPr id="6" name="Picture 5"/>
          <p:cNvPicPr>
            <a:picLocks noChangeAspect="1"/>
          </p:cNvPicPr>
          <p:nvPr/>
        </p:nvPicPr>
        <p:blipFill>
          <a:blip r:embed="rId4"/>
          <a:stretch>
            <a:fillRect/>
          </a:stretch>
        </p:blipFill>
        <p:spPr>
          <a:xfrm>
            <a:off x="5787850" y="3407929"/>
            <a:ext cx="2879858" cy="742463"/>
          </a:xfrm>
          <a:prstGeom prst="rect">
            <a:avLst/>
          </a:prstGeom>
        </p:spPr>
      </p:pic>
      <p:pic>
        <p:nvPicPr>
          <p:cNvPr id="7" name="Picture 6"/>
          <p:cNvPicPr>
            <a:picLocks noChangeAspect="1"/>
          </p:cNvPicPr>
          <p:nvPr/>
        </p:nvPicPr>
        <p:blipFill>
          <a:blip r:embed="rId5"/>
          <a:stretch>
            <a:fillRect/>
          </a:stretch>
        </p:blipFill>
        <p:spPr>
          <a:xfrm>
            <a:off x="6702251" y="4519197"/>
            <a:ext cx="1620361" cy="1552957"/>
          </a:xfrm>
          <a:prstGeom prst="rect">
            <a:avLst/>
          </a:prstGeom>
        </p:spPr>
      </p:pic>
    </p:spTree>
    <p:extLst>
      <p:ext uri="{BB962C8B-B14F-4D97-AF65-F5344CB8AC3E}">
        <p14:creationId xmlns:p14="http://schemas.microsoft.com/office/powerpoint/2010/main" val="304630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can you do at home?</a:t>
            </a:r>
          </a:p>
        </p:txBody>
      </p:sp>
      <p:pic>
        <p:nvPicPr>
          <p:cNvPr id="4" name="Picture 3"/>
          <p:cNvPicPr>
            <a:picLocks noChangeAspect="1"/>
          </p:cNvPicPr>
          <p:nvPr/>
        </p:nvPicPr>
        <p:blipFill>
          <a:blip r:embed="rId2"/>
          <a:stretch>
            <a:fillRect/>
          </a:stretch>
        </p:blipFill>
        <p:spPr>
          <a:xfrm>
            <a:off x="105508" y="1566036"/>
            <a:ext cx="4173425" cy="2037805"/>
          </a:xfrm>
          <a:prstGeom prst="rect">
            <a:avLst/>
          </a:prstGeom>
        </p:spPr>
      </p:pic>
      <p:pic>
        <p:nvPicPr>
          <p:cNvPr id="3074" name="Picture 2" descr="Meet the Numberblocks - Apps on Google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492" y="1566037"/>
            <a:ext cx="4501662" cy="4501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508" y="4150951"/>
            <a:ext cx="4173425" cy="1796646"/>
          </a:xfrm>
          <a:prstGeom prst="rect">
            <a:avLst/>
          </a:prstGeom>
          <a:noFill/>
        </p:spPr>
        <p:txBody>
          <a:bodyPr wrap="square" rtlCol="0">
            <a:spAutoFit/>
          </a:bodyPr>
          <a:lstStyle/>
          <a:p>
            <a:pPr marL="263776" indent="-263776">
              <a:buFont typeface="Arial" panose="020B0604020202020204" pitchFamily="34" charset="0"/>
              <a:buChar char="•"/>
            </a:pPr>
            <a:r>
              <a:rPr lang="en-GB" sz="2215" dirty="0"/>
              <a:t>Lots of talk about numbers</a:t>
            </a:r>
          </a:p>
          <a:p>
            <a:pPr marL="263776" indent="-263776">
              <a:buFont typeface="Arial" panose="020B0604020202020204" pitchFamily="34" charset="0"/>
              <a:buChar char="•"/>
            </a:pPr>
            <a:r>
              <a:rPr lang="en-GB" sz="2215" dirty="0"/>
              <a:t>Songs and rhymes</a:t>
            </a:r>
          </a:p>
          <a:p>
            <a:pPr marL="263776" indent="-263776">
              <a:buFont typeface="Arial" panose="020B0604020202020204" pitchFamily="34" charset="0"/>
              <a:buChar char="•"/>
            </a:pPr>
            <a:r>
              <a:rPr lang="en-GB" sz="2215" dirty="0"/>
              <a:t>Counting</a:t>
            </a:r>
          </a:p>
          <a:p>
            <a:pPr marL="263776" indent="-263776">
              <a:buFont typeface="Arial" panose="020B0604020202020204" pitchFamily="34" charset="0"/>
              <a:buChar char="•"/>
            </a:pPr>
            <a:r>
              <a:rPr lang="en-GB" sz="2215" dirty="0"/>
              <a:t>Play</a:t>
            </a:r>
          </a:p>
          <a:p>
            <a:pPr marL="263776" indent="-263776">
              <a:buFont typeface="Arial" panose="020B0604020202020204" pitchFamily="34" charset="0"/>
              <a:buChar char="•"/>
            </a:pPr>
            <a:r>
              <a:rPr lang="en-GB" sz="2215" dirty="0"/>
              <a:t>Baking and crafts</a:t>
            </a:r>
          </a:p>
        </p:txBody>
      </p:sp>
    </p:spTree>
    <p:extLst>
      <p:ext uri="{BB962C8B-B14F-4D97-AF65-F5344CB8AC3E}">
        <p14:creationId xmlns:p14="http://schemas.microsoft.com/office/powerpoint/2010/main" val="2189669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llowcolo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89" y="1061287"/>
            <a:ext cx="1568493" cy="15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804182" y="4431470"/>
            <a:ext cx="6004212" cy="1340424"/>
          </a:xfrm>
          <a:prstGeom prst="rect">
            <a:avLst/>
          </a:prstGeom>
        </p:spPr>
      </p:pic>
      <p:sp>
        <p:nvSpPr>
          <p:cNvPr id="6" name="Rectangle 5"/>
          <p:cNvSpPr/>
          <p:nvPr/>
        </p:nvSpPr>
        <p:spPr>
          <a:xfrm>
            <a:off x="559191" y="3081029"/>
            <a:ext cx="8043992" cy="854080"/>
          </a:xfrm>
          <a:prstGeom prst="rect">
            <a:avLst/>
          </a:prstGeom>
        </p:spPr>
        <p:txBody>
          <a:bodyPr wrap="square">
            <a:spAutoFit/>
          </a:bodyPr>
          <a:lstStyle/>
          <a:p>
            <a:pPr algn="ctr"/>
            <a:r>
              <a:rPr lang="en-GB" sz="4950" dirty="0"/>
              <a:t>Any Questions?</a:t>
            </a:r>
          </a:p>
        </p:txBody>
      </p:sp>
      <p:pic>
        <p:nvPicPr>
          <p:cNvPr id="7" name="Picture 6"/>
          <p:cNvPicPr>
            <a:picLocks noChangeAspect="1"/>
          </p:cNvPicPr>
          <p:nvPr/>
        </p:nvPicPr>
        <p:blipFill>
          <a:blip r:embed="rId4"/>
          <a:stretch>
            <a:fillRect/>
          </a:stretch>
        </p:blipFill>
        <p:spPr>
          <a:xfrm>
            <a:off x="2113341" y="1149413"/>
            <a:ext cx="6190115" cy="1649778"/>
          </a:xfrm>
          <a:prstGeom prst="rect">
            <a:avLst/>
          </a:prstGeom>
        </p:spPr>
      </p:pic>
    </p:spTree>
    <p:extLst>
      <p:ext uri="{BB962C8B-B14F-4D97-AF65-F5344CB8AC3E}">
        <p14:creationId xmlns:p14="http://schemas.microsoft.com/office/powerpoint/2010/main" val="3830444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26"/>
            <a:ext cx="10015869" cy="685372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29" name="Picture 5128">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7763"/>
          <a:stretch/>
        </p:blipFill>
        <p:spPr>
          <a:xfrm>
            <a:off x="-1" y="0"/>
            <a:ext cx="10015869" cy="6850894"/>
          </a:xfrm>
          <a:prstGeom prst="rect">
            <a:avLst/>
          </a:prstGeom>
        </p:spPr>
      </p:pic>
      <p:sp>
        <p:nvSpPr>
          <p:cNvPr id="2" name="Title 1"/>
          <p:cNvSpPr>
            <a:spLocks noGrp="1"/>
          </p:cNvSpPr>
          <p:nvPr>
            <p:ph type="title"/>
          </p:nvPr>
        </p:nvSpPr>
        <p:spPr>
          <a:xfrm>
            <a:off x="4530680" y="4734829"/>
            <a:ext cx="4459934" cy="1135639"/>
          </a:xfrm>
        </p:spPr>
        <p:txBody>
          <a:bodyPr vert="horz" lIns="91440" tIns="45720" rIns="91440" bIns="45720" rtlCol="0" anchor="t">
            <a:normAutofit/>
          </a:bodyPr>
          <a:lstStyle/>
          <a:p>
            <a:pPr algn="r">
              <a:lnSpc>
                <a:spcPct val="90000"/>
              </a:lnSpc>
            </a:pPr>
            <a:r>
              <a:rPr lang="en-US" sz="3000" kern="1200">
                <a:solidFill>
                  <a:srgbClr val="000000"/>
                </a:solidFill>
                <a:latin typeface="+mj-lt"/>
                <a:ea typeface="+mj-ea"/>
                <a:cs typeface="+mj-cs"/>
              </a:rPr>
              <a:t>Home-school expectations</a:t>
            </a:r>
          </a:p>
        </p:txBody>
      </p:sp>
      <p:sp>
        <p:nvSpPr>
          <p:cNvPr id="5131"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36223"/>
            <a:ext cx="4571999" cy="5514671"/>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4" descr="A picture containing grass&#10;&#10;Description automatically generated">
            <a:extLst>
              <a:ext uri="{FF2B5EF4-FFF2-40B4-BE49-F238E27FC236}">
                <a16:creationId xmlns:a16="http://schemas.microsoft.com/office/drawing/2014/main" id="{53B17E1E-B8F8-6615-807B-FCA3205D9E01}"/>
              </a:ext>
            </a:extLst>
          </p:cNvPr>
          <p:cNvPicPr>
            <a:picLocks noGrp="1" noChangeAspect="1"/>
          </p:cNvPicPr>
          <p:nvPr>
            <p:ph idx="1"/>
          </p:nvPr>
        </p:nvPicPr>
        <p:blipFill rotWithShape="1">
          <a:blip r:embed="rId4"/>
          <a:srcRect t="11786" b="15357"/>
          <a:stretch/>
        </p:blipFill>
        <p:spPr>
          <a:xfrm>
            <a:off x="51188" y="2386698"/>
            <a:ext cx="3835405" cy="3749208"/>
          </a:xfrm>
          <a:prstGeom prst="ellipse">
            <a:avLst/>
          </a:prstGeom>
        </p:spPr>
      </p:pic>
      <p:sp>
        <p:nvSpPr>
          <p:cNvPr id="5133" name="Freeform: Shape 5132">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0872" y="0"/>
            <a:ext cx="4124495" cy="3124182"/>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70743" y="928520"/>
            <a:ext cx="2980742" cy="58445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27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9852" y="2171695"/>
            <a:ext cx="4001198" cy="3004145"/>
          </a:xfrm>
        </p:spPr>
        <p:txBody>
          <a:bodyPr vert="horz" lIns="91440" tIns="45720" rIns="91440" bIns="45720" rtlCol="0" anchor="b">
            <a:normAutofit fontScale="90000"/>
          </a:bodyPr>
          <a:lstStyle/>
          <a:p>
            <a:pPr>
              <a:lnSpc>
                <a:spcPct val="90000"/>
              </a:lnSpc>
            </a:pPr>
            <a:r>
              <a:rPr lang="en-US" sz="6000" kern="1200" dirty="0">
                <a:solidFill>
                  <a:schemeClr val="tx1"/>
                </a:solidFill>
                <a:latin typeface="+mj-lt"/>
                <a:ea typeface="+mj-ea"/>
                <a:cs typeface="+mj-cs"/>
              </a:rPr>
              <a:t>Willo</a:t>
            </a:r>
            <a:r>
              <a:rPr lang="en-US" sz="6000" dirty="0"/>
              <a:t>w Tree Way-</a:t>
            </a:r>
            <a:br>
              <a:rPr lang="en-US" sz="6000" dirty="0"/>
            </a:br>
            <a:r>
              <a:rPr lang="en-US" sz="6000" dirty="0"/>
              <a:t>Respectful</a:t>
            </a:r>
            <a:br>
              <a:rPr lang="en-US" sz="6000" dirty="0"/>
            </a:br>
            <a:r>
              <a:rPr lang="en-US" sz="6000" dirty="0"/>
              <a:t>Ready</a:t>
            </a:r>
            <a:br>
              <a:rPr lang="en-US" sz="6000" dirty="0"/>
            </a:br>
            <a:r>
              <a:rPr lang="en-US" sz="6000" dirty="0"/>
              <a:t>Responsible</a:t>
            </a:r>
            <a:endParaRPr lang="en-US" sz="6000" kern="1200" dirty="0">
              <a:solidFill>
                <a:schemeClr val="tx1"/>
              </a:solidFill>
              <a:latin typeface="+mj-lt"/>
              <a:ea typeface="+mj-ea"/>
              <a:cs typeface="+mj-cs"/>
            </a:endParaRPr>
          </a:p>
        </p:txBody>
      </p:sp>
      <p:sp>
        <p:nvSpPr>
          <p:cNvPr id="12" name="Oval 11">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811" y="939707"/>
            <a:ext cx="452621"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1089" y="-4098"/>
            <a:ext cx="1736439"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4" name="Picture 4" descr="A picture containing sport&#10;&#10;Description automatically generated">
            <a:extLst>
              <a:ext uri="{FF2B5EF4-FFF2-40B4-BE49-F238E27FC236}">
                <a16:creationId xmlns:a16="http://schemas.microsoft.com/office/drawing/2014/main" id="{CC1C55DF-55FD-04B9-5CDF-A81FDE3A3E37}"/>
              </a:ext>
            </a:extLst>
          </p:cNvPr>
          <p:cNvPicPr>
            <a:picLocks noChangeAspect="1"/>
          </p:cNvPicPr>
          <p:nvPr/>
        </p:nvPicPr>
        <p:blipFill rotWithShape="1">
          <a:blip r:embed="rId2"/>
          <a:srcRect l="26341" r="19579"/>
          <a:stretch/>
        </p:blipFill>
        <p:spPr>
          <a:xfrm>
            <a:off x="7160262" y="4405333"/>
            <a:ext cx="1983738"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p:spPr>
      </p:pic>
      <p:pic>
        <p:nvPicPr>
          <p:cNvPr id="3" name="Picture 3" descr="A picture containing person, crowd&#10;&#10;Description automatically generated">
            <a:extLst>
              <a:ext uri="{FF2B5EF4-FFF2-40B4-BE49-F238E27FC236}">
                <a16:creationId xmlns:a16="http://schemas.microsoft.com/office/drawing/2014/main" id="{35CB788A-4A04-CE38-9E80-819BE04034CE}"/>
              </a:ext>
            </a:extLst>
          </p:cNvPr>
          <p:cNvPicPr>
            <a:picLocks noGrp="1" noChangeAspect="1"/>
          </p:cNvPicPr>
          <p:nvPr>
            <p:ph idx="1"/>
          </p:nvPr>
        </p:nvPicPr>
        <p:blipFill rotWithShape="1">
          <a:blip r:embed="rId3"/>
          <a:srcRect l="14624" r="29126"/>
          <a:stretch/>
        </p:blipFill>
        <p:spPr>
          <a:xfrm>
            <a:off x="4800901" y="1790202"/>
            <a:ext cx="2430444"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Picture 6">
            <a:extLst>
              <a:ext uri="{FF2B5EF4-FFF2-40B4-BE49-F238E27FC236}">
                <a16:creationId xmlns:a16="http://schemas.microsoft.com/office/drawing/2014/main" id="{1F520D02-CB79-53F6-4F73-E9747BBACFE8}"/>
              </a:ext>
            </a:extLst>
          </p:cNvPr>
          <p:cNvPicPr>
            <a:picLocks noChangeAspect="1"/>
          </p:cNvPicPr>
          <p:nvPr/>
        </p:nvPicPr>
        <p:blipFill rotWithShape="1">
          <a:blip r:embed="rId4"/>
          <a:srcRect l="27068" r="19778" b="-4"/>
          <a:stretch/>
        </p:blipFill>
        <p:spPr>
          <a:xfrm>
            <a:off x="7118001" y="10"/>
            <a:ext cx="2025999"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p:spPr>
      </p:pic>
      <p:cxnSp>
        <p:nvCxnSpPr>
          <p:cNvPr id="16" name="Straight Connector 15">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861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97218" y="3371105"/>
            <a:ext cx="1135066" cy="35849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300716" y="5349205"/>
            <a:ext cx="1376794"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22" name="Freeform: Shape 21">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476" y="6106160"/>
            <a:ext cx="1353204"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3820361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and reaching out to sun">
            <a:extLst>
              <a:ext uri="{FF2B5EF4-FFF2-40B4-BE49-F238E27FC236}">
                <a16:creationId xmlns:a16="http://schemas.microsoft.com/office/drawing/2014/main" id="{979149D4-50B4-57CC-D536-06216F7EE6C8}"/>
              </a:ext>
            </a:extLst>
          </p:cNvPr>
          <p:cNvPicPr>
            <a:picLocks noChangeAspect="1"/>
          </p:cNvPicPr>
          <p:nvPr/>
        </p:nvPicPr>
        <p:blipFill rotWithShape="1">
          <a:blip r:embed="rId2"/>
          <a:srcRect l="41249" r="1054" b="9084"/>
          <a:stretch/>
        </p:blipFill>
        <p:spPr>
          <a:xfrm>
            <a:off x="20" y="10"/>
            <a:ext cx="6501364" cy="6857990"/>
          </a:xfrm>
          <a:prstGeom prst="rect">
            <a:avLst/>
          </a:prstGeom>
        </p:spPr>
      </p:pic>
      <p:sp>
        <p:nvSpPr>
          <p:cNvPr id="13" name="Rectangle 1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4FFAA-1598-5E16-1B8E-BD02341A9097}"/>
              </a:ext>
            </a:extLst>
          </p:cNvPr>
          <p:cNvSpPr>
            <a:spLocks noGrp="1"/>
          </p:cNvSpPr>
          <p:nvPr>
            <p:ph type="title"/>
          </p:nvPr>
        </p:nvSpPr>
        <p:spPr>
          <a:xfrm>
            <a:off x="3494381" y="1161288"/>
            <a:ext cx="5368001" cy="1124712"/>
          </a:xfrm>
        </p:spPr>
        <p:txBody>
          <a:bodyPr vert="horz" lIns="91440" tIns="45720" rIns="91440" bIns="45720" rtlCol="0" anchor="b">
            <a:noAutofit/>
          </a:bodyPr>
          <a:lstStyle/>
          <a:p>
            <a:pPr algn="l">
              <a:lnSpc>
                <a:spcPct val="90000"/>
              </a:lnSpc>
            </a:pPr>
            <a:r>
              <a:rPr lang="en-US" sz="5000" dirty="0"/>
              <a:t>EYFS focus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D96F82-06F0-CB2A-A702-DCD2533A8847}"/>
              </a:ext>
            </a:extLst>
          </p:cNvPr>
          <p:cNvSpPr txBox="1"/>
          <p:nvPr/>
        </p:nvSpPr>
        <p:spPr>
          <a:xfrm>
            <a:off x="4169521" y="2954945"/>
            <a:ext cx="4687511" cy="297036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7150">
              <a:lnSpc>
                <a:spcPct val="90000"/>
              </a:lnSpc>
              <a:spcAft>
                <a:spcPts val="600"/>
              </a:spcAft>
            </a:pPr>
            <a:r>
              <a:rPr lang="en-US" sz="3000" dirty="0"/>
              <a:t>Respectful- We use kind hands and kind voices.</a:t>
            </a:r>
            <a:endParaRPr lang="en-US" sz="3000" dirty="0">
              <a:cs typeface="Calibri"/>
            </a:endParaRPr>
          </a:p>
          <a:p>
            <a:pPr marL="57150">
              <a:lnSpc>
                <a:spcPct val="90000"/>
              </a:lnSpc>
              <a:spcAft>
                <a:spcPts val="600"/>
              </a:spcAft>
            </a:pPr>
            <a:r>
              <a:rPr lang="en-US" sz="3000" dirty="0">
                <a:cs typeface="Calibri"/>
              </a:rPr>
              <a:t>R</a:t>
            </a:r>
            <a:r>
              <a:rPr lang="en-US" sz="3000" dirty="0"/>
              <a:t>esponsible- We look after our things.</a:t>
            </a:r>
            <a:endParaRPr lang="en-US" sz="3000" dirty="0">
              <a:cs typeface="Calibri"/>
            </a:endParaRPr>
          </a:p>
          <a:p>
            <a:pPr marL="57150">
              <a:lnSpc>
                <a:spcPct val="90000"/>
              </a:lnSpc>
              <a:spcAft>
                <a:spcPts val="600"/>
              </a:spcAft>
            </a:pPr>
            <a:r>
              <a:rPr lang="en-US" sz="3000" dirty="0"/>
              <a:t>Ready- We listen and try our best.</a:t>
            </a:r>
            <a:endParaRPr lang="en-US" sz="3000" dirty="0">
              <a:cs typeface="Calibri"/>
            </a:endParaRPr>
          </a:p>
        </p:txBody>
      </p:sp>
    </p:spTree>
    <p:extLst>
      <p:ext uri="{BB962C8B-B14F-4D97-AF65-F5344CB8AC3E}">
        <p14:creationId xmlns:p14="http://schemas.microsoft.com/office/powerpoint/2010/main" val="2475647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vert="horz" lIns="91440" tIns="45720" rIns="91440" bIns="45720" rtlCol="0" anchor="b">
            <a:normAutofit/>
          </a:bodyPr>
          <a:lstStyle/>
          <a:p>
            <a:r>
              <a:rPr lang="en-US" sz="4700"/>
              <a:t>Dinners, snack, milk</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E3823520-E4AF-0739-9BBC-4A10CDF51C7E}"/>
              </a:ext>
            </a:extLst>
          </p:cNvPr>
          <p:cNvPicPr>
            <a:picLocks noGrp="1" noChangeAspect="1"/>
          </p:cNvPicPr>
          <p:nvPr>
            <p:ph idx="1"/>
          </p:nvPr>
        </p:nvPicPr>
        <p:blipFill rotWithShape="1">
          <a:blip r:embed="rId2"/>
          <a:srcRect l="23504"/>
          <a:stretch/>
        </p:blipFill>
        <p:spPr>
          <a:xfrm>
            <a:off x="330757" y="3303249"/>
            <a:ext cx="3293929" cy="3250720"/>
          </a:xfrm>
        </p:spPr>
      </p:pic>
      <p:pic>
        <p:nvPicPr>
          <p:cNvPr id="4" name="Picture 4">
            <a:extLst>
              <a:ext uri="{FF2B5EF4-FFF2-40B4-BE49-F238E27FC236}">
                <a16:creationId xmlns:a16="http://schemas.microsoft.com/office/drawing/2014/main" id="{5F345A64-7797-9967-B641-1D516DDECD5E}"/>
              </a:ext>
            </a:extLst>
          </p:cNvPr>
          <p:cNvPicPr>
            <a:picLocks noChangeAspect="1"/>
          </p:cNvPicPr>
          <p:nvPr/>
        </p:nvPicPr>
        <p:blipFill rotWithShape="1">
          <a:blip r:embed="rId3"/>
          <a:srcRect l="2765" r="4081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9109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6FA2F61-9849-CD05-864E-8244BED6069B}"/>
              </a:ext>
            </a:extLst>
          </p:cNvPr>
          <p:cNvSpPr>
            <a:spLocks noGrp="1"/>
          </p:cNvSpPr>
          <p:nvPr>
            <p:ph type="ctrTitle"/>
          </p:nvPr>
        </p:nvSpPr>
        <p:spPr>
          <a:xfrm>
            <a:off x="515125" y="1153572"/>
            <a:ext cx="2400300" cy="4461163"/>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School Uniform – We are active!</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8E6688-CE3E-0235-A966-0761740F18E2}"/>
              </a:ext>
            </a:extLst>
          </p:cNvPr>
          <p:cNvSpPr>
            <a:spLocks noGrp="1"/>
          </p:cNvSpPr>
          <p:nvPr>
            <p:ph type="subTitle" idx="1"/>
          </p:nvPr>
        </p:nvSpPr>
        <p:spPr>
          <a:xfrm>
            <a:off x="3352799" y="3328894"/>
            <a:ext cx="5162549" cy="2848069"/>
          </a:xfrm>
        </p:spPr>
        <p:txBody>
          <a:bodyPr vert="horz" lIns="91440" tIns="45720" rIns="91440" bIns="45720" rtlCol="0" anchor="ctr">
            <a:normAutofit fontScale="92500" lnSpcReduction="20000"/>
          </a:bodyPr>
          <a:lstStyle/>
          <a:p>
            <a:pPr marL="457200" indent="-228600" algn="l">
              <a:lnSpc>
                <a:spcPct val="90000"/>
              </a:lnSpc>
              <a:buFont typeface="Arial" panose="020B0604020202020204" pitchFamily="34" charset="0"/>
              <a:buChar char="•"/>
            </a:pPr>
            <a:endParaRPr lang="en-US" sz="2700" dirty="0">
              <a:solidFill>
                <a:schemeClr val="tx1"/>
              </a:solidFill>
            </a:endParaRPr>
          </a:p>
          <a:p>
            <a:pPr marL="457200" indent="-228600" algn="l">
              <a:lnSpc>
                <a:spcPct val="90000"/>
              </a:lnSpc>
              <a:buFont typeface="Arial" panose="020B0604020202020204" pitchFamily="34" charset="0"/>
              <a:buChar char="•"/>
            </a:pPr>
            <a:endParaRPr lang="en-US" sz="2700" dirty="0">
              <a:solidFill>
                <a:schemeClr val="tx1"/>
              </a:solidFill>
            </a:endParaRPr>
          </a:p>
          <a:p>
            <a:pPr marL="457200" indent="-228600" algn="l">
              <a:lnSpc>
                <a:spcPct val="90000"/>
              </a:lnSpc>
              <a:buFont typeface="Arial" panose="020B0604020202020204" pitchFamily="34" charset="0"/>
              <a:buChar char="•"/>
            </a:pPr>
            <a:r>
              <a:rPr lang="en-US" sz="2700" dirty="0">
                <a:solidFill>
                  <a:schemeClr val="tx1"/>
                </a:solidFill>
              </a:rPr>
              <a:t>School logo navy sweatshirt, cardigan, hoody or fleece.</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r>
              <a:rPr lang="en-US" sz="2700" dirty="0">
                <a:solidFill>
                  <a:schemeClr val="tx1"/>
                </a:solidFill>
              </a:rPr>
              <a:t>Yellow polo shirt.</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r>
              <a:rPr lang="en-US" sz="2700" dirty="0">
                <a:solidFill>
                  <a:schemeClr val="tx1"/>
                </a:solidFill>
              </a:rPr>
              <a:t>Black leggings or black jogging bottoms, shorts or skort.</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r>
              <a:rPr lang="en-US" sz="2700" dirty="0">
                <a:solidFill>
                  <a:schemeClr val="tx1"/>
                </a:solidFill>
              </a:rPr>
              <a:t>Black trainers. </a:t>
            </a:r>
            <a:endParaRPr lang="en-US" sz="2700" dirty="0">
              <a:solidFill>
                <a:schemeClr val="tx1"/>
              </a:solidFill>
              <a:ea typeface="Calibri"/>
              <a:cs typeface="Calibri"/>
            </a:endParaRPr>
          </a:p>
          <a:p>
            <a:pPr marL="457200" indent="-228600" algn="l">
              <a:lnSpc>
                <a:spcPct val="90000"/>
              </a:lnSpc>
              <a:buFont typeface="Arial" panose="020B0604020202020204" pitchFamily="34" charset="0"/>
              <a:buChar char="•"/>
            </a:pPr>
            <a:endParaRPr lang="en-US" sz="2700" dirty="0">
              <a:solidFill>
                <a:schemeClr val="tx1"/>
              </a:solidFill>
              <a:ea typeface="Calibri"/>
              <a:cs typeface="Calibri"/>
            </a:endParaRPr>
          </a:p>
          <a:p>
            <a:pPr indent="-228600" algn="l">
              <a:lnSpc>
                <a:spcPct val="90000"/>
              </a:lnSpc>
              <a:buFont typeface="Arial" panose="020B0604020202020204" pitchFamily="34" charset="0"/>
              <a:buChar char="•"/>
            </a:pPr>
            <a:endParaRPr lang="en-US" sz="2700" dirty="0">
              <a:solidFill>
                <a:schemeClr val="tx1"/>
              </a:solidFill>
            </a:endParaRPr>
          </a:p>
        </p:txBody>
      </p:sp>
      <p:pic>
        <p:nvPicPr>
          <p:cNvPr id="7" name="Picture 2" descr="No photo description available.">
            <a:extLst>
              <a:ext uri="{FF2B5EF4-FFF2-40B4-BE49-F238E27FC236}">
                <a16:creationId xmlns:a16="http://schemas.microsoft.com/office/drawing/2014/main" id="{08FFCB69-0434-49EC-ABDB-C8048BD74A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264" y="131483"/>
            <a:ext cx="5162549" cy="35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0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GB" sz="4700"/>
              <a:t>Drop off and pick up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endParaRPr lang="en-GB" sz="1900"/>
          </a:p>
        </p:txBody>
      </p:sp>
      <p:pic>
        <p:nvPicPr>
          <p:cNvPr id="5" name="Picture 14" descr="D:\Users\User\OneDrive - Willow Lane Community Primary School\EYFS\Photos\IMG_2273 2022-06-09 14_44_57.jpeg">
            <a:extLst>
              <a:ext uri="{FF2B5EF4-FFF2-40B4-BE49-F238E27FC236}">
                <a16:creationId xmlns:a16="http://schemas.microsoft.com/office/drawing/2014/main" id="{18615E5F-2C72-F3E6-1DF2-66A5C7FB791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02" r="11378"/>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2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Freeform: Shape 206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2A07A940-330A-0DDC-7D2C-48626EE4F48A}"/>
              </a:ext>
            </a:extLst>
          </p:cNvPr>
          <p:cNvSpPr txBox="1"/>
          <p:nvPr/>
        </p:nvSpPr>
        <p:spPr>
          <a:xfrm>
            <a:off x="1618890" y="6305909"/>
            <a:ext cx="68407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200">
                <a:cs typeface="Calibri"/>
              </a:rPr>
              <a:t>EYFS profile: The whole child</a:t>
            </a:r>
          </a:p>
        </p:txBody>
      </p:sp>
      <p:pic>
        <p:nvPicPr>
          <p:cNvPr id="21" name="Picture 4" descr="D:\Users\User\OneDrive - Willow Lane Community Primary School\EYFS\Photos\IMG_1701 2022-06-08 21_36_14.HE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813" y="2743200"/>
            <a:ext cx="1927225" cy="1425575"/>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2" name="Picture 14" descr="D:\Users\User\OneDrive - Willow Lane Community Primary School\EYFS\Photos\IMG_2597 2022-05-31 12_25_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909"/>
          <a:stretch/>
        </p:blipFill>
        <p:spPr bwMode="auto">
          <a:xfrm rot="5400000">
            <a:off x="4102100" y="2778125"/>
            <a:ext cx="1479550" cy="1304925"/>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3" name="Picture 9" descr="D:\Users\User\OneDrive - Willow Lane Community Primary School\EYFS\Photos\IMG_2178 2022-06-10 22_09_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300" y="1239838"/>
            <a:ext cx="1931988" cy="1420813"/>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4" name="Picture 6" descr="D:\Users\User\OneDrive - Willow Lane Community Primary School\EYFS\Photos\IMG_1783 2022-06-10 21_50_5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5300" y="2740025"/>
            <a:ext cx="1931988" cy="1428750"/>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5" name="Picture 15" descr="D:\Users\User\OneDrive - Willow Lane Community Primary School\EYFS\Photos\IMG_2527 2022-05-31 13_57_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602382" y="1597658"/>
            <a:ext cx="1803400" cy="1328738"/>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6" name="Picture 3" descr="D:\Users\User\OneDrive - Willow Lane Community Primary School\EYFS\Photos\IMG_1548 2022-06-08 21_36_06.HEI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58" t="9933"/>
          <a:stretch/>
        </p:blipFill>
        <p:spPr bwMode="auto">
          <a:xfrm>
            <a:off x="7586663" y="3122613"/>
            <a:ext cx="1328738" cy="1047750"/>
          </a:xfrm>
          <a:prstGeom prst="ellipse">
            <a:avLst/>
          </a:prstGeom>
          <a:scene3d>
            <a:camera prst="orthographicFront"/>
            <a:lightRig rig="contrasting" dir="t">
              <a:rot lat="0" lon="0" rev="3000000"/>
            </a:lightRig>
          </a:scene3d>
          <a:extLst>
            <a:ext uri="{909E8E84-426E-40DD-AFC4-6F175D3DCCD1}">
              <a14:hiddenFill xmlns:a14="http://schemas.microsoft.com/office/drawing/2010/main">
                <a:solidFill>
                  <a:srgbClr val="FFFFFF"/>
                </a:solidFill>
              </a14:hiddenFill>
            </a:ext>
          </a:extLst>
        </p:spPr>
      </p:pic>
      <p:pic>
        <p:nvPicPr>
          <p:cNvPr id="27" name="Picture 6" descr="A picture containing person, grass, tree, outdoor&#10;&#10;Description automatically generated">
            <a:extLst>
              <a:ext uri="{FF2B5EF4-FFF2-40B4-BE49-F238E27FC236}">
                <a16:creationId xmlns:a16="http://schemas.microsoft.com/office/drawing/2014/main" id="{7FA2DFFD-CB44-1AB8-F75D-187EDABD8433}"/>
              </a:ext>
            </a:extLst>
          </p:cNvPr>
          <p:cNvPicPr>
            <a:picLocks noChangeAspect="1"/>
          </p:cNvPicPr>
          <p:nvPr/>
        </p:nvPicPr>
        <p:blipFill rotWithShape="1">
          <a:blip r:embed="rId9"/>
          <a:srcRect l="24609" r="9766" b="524"/>
          <a:stretch/>
        </p:blipFill>
        <p:spPr>
          <a:xfrm rot="5400000">
            <a:off x="5293463" y="4063042"/>
            <a:ext cx="1648223" cy="1866199"/>
          </a:xfrm>
          <a:prstGeom prst="ellipse">
            <a:avLst/>
          </a:prstGeom>
        </p:spPr>
      </p:pic>
      <p:pic>
        <p:nvPicPr>
          <p:cNvPr id="28" name="Picture 9" descr="A picture containing person&#10;&#10;Description automatically generated">
            <a:extLst>
              <a:ext uri="{FF2B5EF4-FFF2-40B4-BE49-F238E27FC236}">
                <a16:creationId xmlns:a16="http://schemas.microsoft.com/office/drawing/2014/main" id="{6BBC08E8-E972-2A63-9C46-14F9145D27B6}"/>
              </a:ext>
            </a:extLst>
          </p:cNvPr>
          <p:cNvPicPr>
            <a:picLocks noChangeAspect="1"/>
          </p:cNvPicPr>
          <p:nvPr/>
        </p:nvPicPr>
        <p:blipFill>
          <a:blip r:embed="rId10"/>
          <a:stretch>
            <a:fillRect/>
          </a:stretch>
        </p:blipFill>
        <p:spPr>
          <a:xfrm>
            <a:off x="1417608" y="56791"/>
            <a:ext cx="1650521" cy="1252268"/>
          </a:xfrm>
          <a:prstGeom prst="ellipse">
            <a:avLst/>
          </a:prstGeom>
        </p:spPr>
      </p:pic>
      <p:pic>
        <p:nvPicPr>
          <p:cNvPr id="29" name="Picture 10" descr="A picture containing person, indoor, colorful&#10;&#10;Description automatically generated">
            <a:extLst>
              <a:ext uri="{FF2B5EF4-FFF2-40B4-BE49-F238E27FC236}">
                <a16:creationId xmlns:a16="http://schemas.microsoft.com/office/drawing/2014/main" id="{ACD64781-F8B0-94A5-27B4-E19D8306D2DD}"/>
              </a:ext>
            </a:extLst>
          </p:cNvPr>
          <p:cNvPicPr>
            <a:picLocks noChangeAspect="1"/>
          </p:cNvPicPr>
          <p:nvPr/>
        </p:nvPicPr>
        <p:blipFill rotWithShape="1">
          <a:blip r:embed="rId11"/>
          <a:srcRect t="6944" r="523" b="694"/>
          <a:stretch/>
        </p:blipFill>
        <p:spPr>
          <a:xfrm>
            <a:off x="3157267" y="42414"/>
            <a:ext cx="1837445" cy="1310769"/>
          </a:xfrm>
          <a:prstGeom prst="ellipse">
            <a:avLst/>
          </a:prstGeom>
        </p:spPr>
      </p:pic>
      <p:pic>
        <p:nvPicPr>
          <p:cNvPr id="30" name="Picture 11">
            <a:extLst>
              <a:ext uri="{FF2B5EF4-FFF2-40B4-BE49-F238E27FC236}">
                <a16:creationId xmlns:a16="http://schemas.microsoft.com/office/drawing/2014/main" id="{CB0E6768-D154-2B88-3709-3A3292CB65FD}"/>
              </a:ext>
            </a:extLst>
          </p:cNvPr>
          <p:cNvPicPr>
            <a:picLocks noChangeAspect="1"/>
          </p:cNvPicPr>
          <p:nvPr/>
        </p:nvPicPr>
        <p:blipFill>
          <a:blip r:embed="rId12"/>
          <a:stretch>
            <a:fillRect/>
          </a:stretch>
        </p:blipFill>
        <p:spPr>
          <a:xfrm>
            <a:off x="5184475" y="117670"/>
            <a:ext cx="2009955" cy="1101754"/>
          </a:xfrm>
          <a:prstGeom prst="ellipse">
            <a:avLst/>
          </a:prstGeom>
        </p:spPr>
      </p:pic>
      <p:pic>
        <p:nvPicPr>
          <p:cNvPr id="31" name="Picture 2" descr="D:\Users\User\Downloads\OneDrive_1_17-06-2024\IMG_5945.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68" y="117670"/>
            <a:ext cx="1328729" cy="996547"/>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4" descr="D:\Users\User\Downloads\OneDrive_1_17-06-2024\IMG_6149.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75852" y="4172030"/>
            <a:ext cx="1865862" cy="1399396"/>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6" descr="D:\Users\User\Downloads\OneDrive_1_17-06-2024\IMG_4847.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00879" y="1443671"/>
            <a:ext cx="1541524" cy="1156143"/>
          </a:xfrm>
          <a:prstGeom prst="ellipse">
            <a:avLst/>
          </a:prstGeom>
          <a:noFill/>
          <a:extLst>
            <a:ext uri="{909E8E84-426E-40DD-AFC4-6F175D3DCCD1}">
              <a14:hiddenFill xmlns:a14="http://schemas.microsoft.com/office/drawing/2010/main">
                <a:solidFill>
                  <a:srgbClr val="FFFFFF"/>
                </a:solidFill>
              </a14:hiddenFill>
            </a:ext>
          </a:extLst>
        </p:spPr>
      </p:pic>
      <p:pic>
        <p:nvPicPr>
          <p:cNvPr id="34" name="Picture 8" descr="D:\Users\User\Downloads\OneDrive_1_17-06-2024\IMG_5109.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80329" y="1620653"/>
            <a:ext cx="1282637" cy="961978"/>
          </a:xfrm>
          <a:prstGeom prst="ellipse">
            <a:avLst/>
          </a:prstGeom>
          <a:noFill/>
          <a:extLst>
            <a:ext uri="{909E8E84-426E-40DD-AFC4-6F175D3DCCD1}">
              <a14:hiddenFill xmlns:a14="http://schemas.microsoft.com/office/drawing/2010/main">
                <a:solidFill>
                  <a:srgbClr val="FFFFFF"/>
                </a:solidFill>
              </a14:hiddenFill>
            </a:ext>
          </a:extLst>
        </p:spPr>
      </p:pic>
      <p:pic>
        <p:nvPicPr>
          <p:cNvPr id="35" name="Picture 9" descr="D:\Users\User\Downloads\OneDrive_1_17-06-2024\IMG_5404.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21648" y="4281279"/>
            <a:ext cx="2347768" cy="1760826"/>
          </a:xfrm>
          <a:prstGeom prst="ellipse">
            <a:avLst/>
          </a:prstGeom>
          <a:noFill/>
          <a:extLst>
            <a:ext uri="{909E8E84-426E-40DD-AFC4-6F175D3DCCD1}">
              <a14:hiddenFill xmlns:a14="http://schemas.microsoft.com/office/drawing/2010/main">
                <a:solidFill>
                  <a:srgbClr val="FFFFFF"/>
                </a:solidFill>
              </a14:hiddenFill>
            </a:ext>
          </a:extLst>
        </p:spPr>
      </p:pic>
      <p:pic>
        <p:nvPicPr>
          <p:cNvPr id="36" name="Picture 10" descr="D:\Users\User\Downloads\OneDrive_1_17-06-2024\IMG_5408.JPE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0134" y="4348432"/>
            <a:ext cx="1962428" cy="1471821"/>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12" descr="D:\Users\User\Downloads\OneDrive_1_17-06-2024\IMG_5458.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1883" y="2933510"/>
            <a:ext cx="1770930" cy="1328197"/>
          </a:xfrm>
          <a:prstGeom prst="ellipse">
            <a:avLst/>
          </a:prstGeom>
          <a:noFill/>
          <a:extLst>
            <a:ext uri="{909E8E84-426E-40DD-AFC4-6F175D3DCCD1}">
              <a14:hiddenFill xmlns:a14="http://schemas.microsoft.com/office/drawing/2010/main">
                <a:solidFill>
                  <a:srgbClr val="FFFFFF"/>
                </a:solidFill>
              </a14:hiddenFill>
            </a:ext>
          </a:extLst>
        </p:spPr>
      </p:pic>
      <p:pic>
        <p:nvPicPr>
          <p:cNvPr id="38" name="Picture 13" descr="D:\Users\User\Downloads\OneDrive_1_17-06-2024\IMG_5684.JPE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38871" y="-32968"/>
            <a:ext cx="1529580" cy="1147185"/>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14" descr="D:\Users\User\Downloads\OneDrive_1_17-06-2024\IMG_5834.JPE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9512" y="1461579"/>
            <a:ext cx="1638977" cy="122923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0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BAD406-D8A3-3237-F8C5-CFE431F062B1}"/>
              </a:ext>
            </a:extLst>
          </p:cNvPr>
          <p:cNvSpPr>
            <a:spLocks noGrp="1"/>
          </p:cNvSpPr>
          <p:nvPr>
            <p:ph type="title"/>
          </p:nvPr>
        </p:nvSpPr>
        <p:spPr>
          <a:xfrm>
            <a:off x="515125" y="1153572"/>
            <a:ext cx="2400300" cy="4461163"/>
          </a:xfrm>
        </p:spPr>
        <p:txBody>
          <a:bodyPr>
            <a:normAutofit/>
          </a:bodyPr>
          <a:lstStyle/>
          <a:p>
            <a:r>
              <a:rPr lang="en-US">
                <a:solidFill>
                  <a:srgbClr val="FFFFFF"/>
                </a:solidFill>
                <a:cs typeface="Calibri"/>
              </a:rPr>
              <a:t>WOOSH Club</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7B08A5-0031-528C-2C04-DCF380846C86}"/>
              </a:ext>
            </a:extLst>
          </p:cNvPr>
          <p:cNvSpPr>
            <a:spLocks noGrp="1"/>
          </p:cNvSpPr>
          <p:nvPr>
            <p:ph idx="1"/>
          </p:nvPr>
        </p:nvSpPr>
        <p:spPr>
          <a:xfrm>
            <a:off x="3335481" y="591344"/>
            <a:ext cx="5179868" cy="5585619"/>
          </a:xfrm>
        </p:spPr>
        <p:txBody>
          <a:bodyPr vert="horz" lIns="91440" tIns="45720" rIns="91440" bIns="45720" rtlCol="0" anchor="ctr">
            <a:normAutofit/>
          </a:bodyPr>
          <a:lstStyle/>
          <a:p>
            <a:pPr marL="0" indent="0">
              <a:lnSpc>
                <a:spcPct val="90000"/>
              </a:lnSpc>
              <a:buNone/>
            </a:pPr>
            <a:r>
              <a:rPr lang="en-US" sz="2000" dirty="0">
                <a:ea typeface="+mn-lt"/>
                <a:cs typeface="+mn-lt"/>
              </a:rPr>
              <a:t>In the morning there are two options :</a:t>
            </a:r>
            <a:endParaRPr lang="en-US" sz="2000" dirty="0">
              <a:cs typeface="Calibri"/>
            </a:endParaRPr>
          </a:p>
          <a:p>
            <a:pPr>
              <a:lnSpc>
                <a:spcPct val="90000"/>
              </a:lnSpc>
            </a:pPr>
            <a:r>
              <a:rPr lang="en-US" sz="2000" dirty="0">
                <a:ea typeface="+mn-lt"/>
                <a:cs typeface="+mn-lt"/>
              </a:rPr>
              <a:t>Breakfast Club-7:45 to 8:50am costing  £4  includes a healthy breakfast.</a:t>
            </a:r>
            <a:endParaRPr lang="en-US" sz="2000" dirty="0"/>
          </a:p>
          <a:p>
            <a:pPr>
              <a:lnSpc>
                <a:spcPct val="90000"/>
              </a:lnSpc>
            </a:pPr>
            <a:r>
              <a:rPr lang="en-US" sz="2000" dirty="0">
                <a:ea typeface="+mn-lt"/>
                <a:cs typeface="+mn-lt"/>
              </a:rPr>
              <a:t>Toast Club-8:30 to 8:50am costing  £2 includes toast and Juice.</a:t>
            </a:r>
            <a:endParaRPr lang="en-US" sz="2000" dirty="0"/>
          </a:p>
          <a:p>
            <a:pPr>
              <a:lnSpc>
                <a:spcPct val="90000"/>
              </a:lnSpc>
            </a:pPr>
            <a:r>
              <a:rPr lang="en-US" sz="2000" dirty="0">
                <a:ea typeface="+mn-lt"/>
                <a:cs typeface="+mn-lt"/>
              </a:rPr>
              <a:t>Children are occupied with games and activities before being escorted to class.</a:t>
            </a:r>
            <a:endParaRPr lang="en-US" sz="2000" dirty="0"/>
          </a:p>
          <a:p>
            <a:pPr>
              <a:lnSpc>
                <a:spcPct val="90000"/>
              </a:lnSpc>
            </a:pPr>
            <a:endParaRPr lang="en-US" sz="2000" dirty="0">
              <a:ea typeface="+mn-lt"/>
              <a:cs typeface="+mn-lt"/>
            </a:endParaRPr>
          </a:p>
          <a:p>
            <a:pPr marL="0" indent="0">
              <a:lnSpc>
                <a:spcPct val="90000"/>
              </a:lnSpc>
              <a:buNone/>
            </a:pPr>
            <a:r>
              <a:rPr lang="en-US" sz="2000" dirty="0">
                <a:ea typeface="+mn-lt"/>
                <a:cs typeface="+mn-lt"/>
              </a:rPr>
              <a:t>The After School Club also offers 4 options :</a:t>
            </a:r>
            <a:endParaRPr lang="en-US" sz="2000" dirty="0">
              <a:cs typeface="Calibri"/>
            </a:endParaRPr>
          </a:p>
          <a:p>
            <a:pPr marL="0" indent="0">
              <a:lnSpc>
                <a:spcPct val="90000"/>
              </a:lnSpc>
              <a:buNone/>
            </a:pPr>
            <a:r>
              <a:rPr lang="en-GB" sz="2000" dirty="0">
                <a:cs typeface="Calibri"/>
              </a:rPr>
              <a:t>Option   Start	Finish	Charge</a:t>
            </a:r>
          </a:p>
          <a:p>
            <a:pPr>
              <a:lnSpc>
                <a:spcPct val="90000"/>
              </a:lnSpc>
            </a:pPr>
            <a:r>
              <a:rPr lang="en-GB" sz="2000" dirty="0">
                <a:cs typeface="Calibri"/>
              </a:rPr>
              <a:t>1	15:15	17:30	£8</a:t>
            </a:r>
          </a:p>
          <a:p>
            <a:pPr>
              <a:lnSpc>
                <a:spcPct val="90000"/>
              </a:lnSpc>
            </a:pPr>
            <a:r>
              <a:rPr lang="en-GB" sz="2000" dirty="0">
                <a:cs typeface="Calibri"/>
              </a:rPr>
              <a:t>2	15:15	16:15	£4</a:t>
            </a:r>
          </a:p>
          <a:p>
            <a:pPr>
              <a:lnSpc>
                <a:spcPct val="90000"/>
              </a:lnSpc>
            </a:pPr>
            <a:r>
              <a:rPr lang="en-GB" sz="2000" dirty="0">
                <a:cs typeface="Calibri"/>
              </a:rPr>
              <a:t>3	16:15	17:30	£5</a:t>
            </a:r>
          </a:p>
          <a:p>
            <a:pPr>
              <a:lnSpc>
                <a:spcPct val="90000"/>
              </a:lnSpc>
            </a:pPr>
            <a:r>
              <a:rPr lang="en-GB" sz="2000" dirty="0">
                <a:cs typeface="Calibri"/>
              </a:rPr>
              <a:t>4	15:15	18:00	£10</a:t>
            </a:r>
          </a:p>
          <a:p>
            <a:pPr>
              <a:lnSpc>
                <a:spcPct val="90000"/>
              </a:lnSpc>
            </a:pPr>
            <a:r>
              <a:rPr lang="en-GB" sz="2000" dirty="0">
                <a:cs typeface="Calibri"/>
              </a:rPr>
              <a:t>5	16:15	18:00	£7</a:t>
            </a:r>
            <a:endParaRPr lang="en-US" sz="2000" dirty="0">
              <a:cs typeface="Calibri"/>
            </a:endParaRPr>
          </a:p>
          <a:p>
            <a:pPr>
              <a:lnSpc>
                <a:spcPct val="90000"/>
              </a:lnSpc>
            </a:pPr>
            <a:r>
              <a:rPr lang="en-US" sz="2000" dirty="0">
                <a:cs typeface="Calibri"/>
              </a:rPr>
              <a:t>If you would like any before and after school club provision- please indicate on forms</a:t>
            </a:r>
          </a:p>
          <a:p>
            <a:pPr>
              <a:lnSpc>
                <a:spcPct val="90000"/>
              </a:lnSpc>
            </a:pPr>
            <a:endParaRPr lang="en-US" sz="2000" dirty="0">
              <a:cs typeface="Calibri"/>
            </a:endParaRPr>
          </a:p>
        </p:txBody>
      </p:sp>
    </p:spTree>
    <p:extLst>
      <p:ext uri="{BB962C8B-B14F-4D97-AF65-F5344CB8AC3E}">
        <p14:creationId xmlns:p14="http://schemas.microsoft.com/office/powerpoint/2010/main" val="152541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A4D24-9955-DEEA-20C9-35AA1B57BE71}"/>
              </a:ext>
            </a:extLst>
          </p:cNvPr>
          <p:cNvSpPr>
            <a:spLocks noGrp="1"/>
          </p:cNvSpPr>
          <p:nvPr>
            <p:ph type="title"/>
          </p:nvPr>
        </p:nvSpPr>
        <p:spPr>
          <a:xfrm>
            <a:off x="515125" y="591344"/>
            <a:ext cx="2400300" cy="5585619"/>
          </a:xfrm>
        </p:spPr>
        <p:txBody>
          <a:bodyPr>
            <a:normAutofit/>
          </a:bodyPr>
          <a:lstStyle/>
          <a:p>
            <a:r>
              <a:rPr lang="en-US">
                <a:solidFill>
                  <a:srgbClr val="FFFFFF"/>
                </a:solidFill>
                <a:cs typeface="Calibri"/>
              </a:rPr>
              <a:t>Breakfast Bar</a:t>
            </a:r>
            <a:endParaRPr lang="en-US">
              <a:solidFill>
                <a:srgbClr val="FFFFFF"/>
              </a:solidFill>
            </a:endParaRPr>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30D8C3-4DF6-1248-EA49-9AB46635678A}"/>
              </a:ext>
            </a:extLst>
          </p:cNvPr>
          <p:cNvSpPr>
            <a:spLocks noGrp="1"/>
          </p:cNvSpPr>
          <p:nvPr>
            <p:ph idx="1"/>
          </p:nvPr>
        </p:nvSpPr>
        <p:spPr>
          <a:xfrm>
            <a:off x="3335481" y="591344"/>
            <a:ext cx="5179868" cy="5585619"/>
          </a:xfrm>
        </p:spPr>
        <p:txBody>
          <a:bodyPr vert="horz" lIns="91440" tIns="45720" rIns="91440" bIns="45720" rtlCol="0" anchor="ctr">
            <a:normAutofit/>
          </a:bodyPr>
          <a:lstStyle/>
          <a:p>
            <a:r>
              <a:rPr lang="en-US">
                <a:cs typeface="Calibri"/>
              </a:rPr>
              <a:t>We also run a breakfast bar in the school hall where you can come with your child. </a:t>
            </a:r>
          </a:p>
          <a:p>
            <a:endParaRPr lang="en-US">
              <a:cs typeface="Calibri"/>
            </a:endParaRPr>
          </a:p>
          <a:p>
            <a:pPr marL="0" indent="0">
              <a:buNone/>
            </a:pPr>
            <a:r>
              <a:rPr lang="en-US">
                <a:cs typeface="Calibri"/>
              </a:rPr>
              <a:t>Children: Free</a:t>
            </a:r>
          </a:p>
          <a:p>
            <a:pPr marL="0" indent="0">
              <a:buNone/>
            </a:pPr>
            <a:r>
              <a:rPr lang="en-US">
                <a:cs typeface="Calibri"/>
              </a:rPr>
              <a:t>Adults: Donation </a:t>
            </a:r>
          </a:p>
        </p:txBody>
      </p:sp>
    </p:spTree>
    <p:extLst>
      <p:ext uri="{BB962C8B-B14F-4D97-AF65-F5344CB8AC3E}">
        <p14:creationId xmlns:p14="http://schemas.microsoft.com/office/powerpoint/2010/main" val="2497446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42996" y="4267832"/>
            <a:ext cx="3604497" cy="1297115"/>
          </a:xfrm>
        </p:spPr>
        <p:txBody>
          <a:bodyPr vert="horz" lIns="91440" tIns="45720" rIns="91440" bIns="45720" rtlCol="0" anchor="t">
            <a:normAutofit/>
          </a:bodyPr>
          <a:lstStyle/>
          <a:p>
            <a:pPr algn="l">
              <a:lnSpc>
                <a:spcPct val="90000"/>
              </a:lnSpc>
            </a:pPr>
            <a:r>
              <a:rPr lang="en-US" sz="5000" kern="1200">
                <a:solidFill>
                  <a:schemeClr val="tx2"/>
                </a:solidFill>
                <a:latin typeface="+mj-lt"/>
                <a:ea typeface="+mj-ea"/>
                <a:cs typeface="+mj-cs"/>
              </a:rPr>
              <a:t>Questions</a:t>
            </a:r>
          </a:p>
        </p:txBody>
      </p:sp>
      <p:pic>
        <p:nvPicPr>
          <p:cNvPr id="7" name="Graphic 6" descr="Help">
            <a:extLst>
              <a:ext uri="{FF2B5EF4-FFF2-40B4-BE49-F238E27FC236}">
                <a16:creationId xmlns:a16="http://schemas.microsoft.com/office/drawing/2014/main" id="{D7E6C38B-7078-607E-0CB0-C6E92F76FD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5690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BCDA56-4D40-35E8-02E9-CD9DB9B52206}"/>
              </a:ext>
            </a:extLst>
          </p:cNvPr>
          <p:cNvSpPr>
            <a:spLocks noGrp="1"/>
          </p:cNvSpPr>
          <p:nvPr>
            <p:ph type="title"/>
          </p:nvPr>
        </p:nvSpPr>
        <p:spPr>
          <a:xfrm>
            <a:off x="3253997" y="3099926"/>
            <a:ext cx="5733470" cy="2751086"/>
          </a:xfrm>
        </p:spPr>
        <p:txBody>
          <a:bodyPr vert="horz" lIns="91440" tIns="45720" rIns="91440" bIns="45720" rtlCol="0" anchor="b">
            <a:normAutofit fontScale="90000"/>
          </a:bodyPr>
          <a:lstStyle/>
          <a:p>
            <a:pPr algn="l">
              <a:lnSpc>
                <a:spcPct val="90000"/>
              </a:lnSpc>
            </a:pPr>
            <a:r>
              <a:rPr lang="en-US" sz="6000">
                <a:cs typeface="Calibri"/>
              </a:rPr>
              <a:t>Forms- please ensure all forms filled in and handed into the office.</a:t>
            </a:r>
            <a:endParaRPr lang="en-US">
              <a:cs typeface="Calibri"/>
            </a:endParaRPr>
          </a:p>
        </p:txBody>
      </p:sp>
    </p:spTree>
    <p:extLst>
      <p:ext uri="{BB962C8B-B14F-4D97-AF65-F5344CB8AC3E}">
        <p14:creationId xmlns:p14="http://schemas.microsoft.com/office/powerpoint/2010/main" val="286903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93">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4562856"/>
            <a:ext cx="2564892" cy="1600200"/>
          </a:xfrm>
        </p:spPr>
        <p:txBody>
          <a:bodyPr anchor="ctr">
            <a:normAutofit/>
          </a:bodyPr>
          <a:lstStyle/>
          <a:p>
            <a:r>
              <a:rPr lang="en-GB" sz="4200"/>
              <a:t>A day in EYFS</a:t>
            </a:r>
          </a:p>
        </p:txBody>
      </p:sp>
      <p:pic>
        <p:nvPicPr>
          <p:cNvPr id="3081" name="Picture 9" descr="D:\Users\User\OneDrive - Willow Lane Community Primary School\EYFS\Photos\IMG_2234%202022-06-09%2014_39_40.HEI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 r="14691" b="3"/>
          <a:stretch/>
        </p:blipFill>
        <p:spPr bwMode="auto">
          <a:xfrm>
            <a:off x="3" y="10"/>
            <a:ext cx="4571997"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sp>
        <p:nvSpPr>
          <p:cNvPr id="3096"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97455" y="540682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562856"/>
            <a:ext cx="5177791" cy="1600200"/>
          </a:xfrm>
        </p:spPr>
        <p:txBody>
          <a:bodyPr anchor="ctr">
            <a:normAutofit/>
          </a:bodyPr>
          <a:lstStyle/>
          <a:p>
            <a:pPr marL="0" indent="0">
              <a:buNone/>
            </a:pPr>
            <a:r>
              <a:rPr lang="en-GB" sz="1900">
                <a:cs typeface="Calibri"/>
              </a:rPr>
              <a:t>Self-register</a:t>
            </a:r>
          </a:p>
        </p:txBody>
      </p:sp>
    </p:spTree>
    <p:extLst>
      <p:ext uri="{BB962C8B-B14F-4D97-AF65-F5344CB8AC3E}">
        <p14:creationId xmlns:p14="http://schemas.microsoft.com/office/powerpoint/2010/main" val="2502932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100">
            <a:extLst>
              <a:ext uri="{FF2B5EF4-FFF2-40B4-BE49-F238E27FC236}">
                <a16:creationId xmlns:a16="http://schemas.microsoft.com/office/drawing/2014/main" id="{CAD82CDB-5509-455C-A2AC-DBC53F85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3" name="Rectangle 3102">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1DA3C2-452B-8CE1-54E1-9904525804B2}"/>
              </a:ext>
            </a:extLst>
          </p:cNvPr>
          <p:cNvSpPr>
            <a:spLocks noGrp="1"/>
          </p:cNvSpPr>
          <p:nvPr>
            <p:ph type="title"/>
          </p:nvPr>
        </p:nvSpPr>
        <p:spPr>
          <a:xfrm>
            <a:off x="3390953" y="443668"/>
            <a:ext cx="2153412" cy="1609344"/>
          </a:xfrm>
        </p:spPr>
        <p:txBody>
          <a:bodyPr>
            <a:normAutofit/>
          </a:bodyPr>
          <a:lstStyle/>
          <a:p>
            <a:r>
              <a:rPr lang="en-US" sz="2100">
                <a:cs typeface="Calibri"/>
              </a:rPr>
              <a:t>Morning</a:t>
            </a:r>
            <a:endParaRPr lang="en-US" sz="2100"/>
          </a:p>
        </p:txBody>
      </p:sp>
      <p:sp>
        <p:nvSpPr>
          <p:cNvPr id="3105" name="Rectangle 3104">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7" name="Rectangle 3106">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2209"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31424" y="443668"/>
            <a:ext cx="2784348" cy="1609344"/>
          </a:xfrm>
        </p:spPr>
        <p:txBody>
          <a:bodyPr anchor="ctr">
            <a:normAutofit/>
          </a:bodyPr>
          <a:lstStyle/>
          <a:p>
            <a:pPr marL="0" indent="0">
              <a:buNone/>
            </a:pPr>
            <a:r>
              <a:rPr lang="en-GB" sz="1500">
                <a:cs typeface="Calibri"/>
              </a:rPr>
              <a:t>Session 1</a:t>
            </a:r>
          </a:p>
        </p:txBody>
      </p:sp>
      <p:pic>
        <p:nvPicPr>
          <p:cNvPr id="12" name="Picture 11" descr="D:\Users\User\OneDrive - Willow Lane Community Primary School\EYFS\Photos\IMG_2238_2022-06-09_14_39_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42" r="11895" b="-1"/>
          <a:stretch/>
        </p:blipFill>
        <p:spPr bwMode="auto">
          <a:xfrm>
            <a:off x="126285" y="2644509"/>
            <a:ext cx="2453252" cy="3146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Users\User\Downloads\OneDrive_1_17-06-2024\IMG_539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937" y="2407858"/>
            <a:ext cx="2686812" cy="20151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Users\User\Downloads\OneDrive_1_17-06-2024\IMG_5419.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0" y="4480147"/>
            <a:ext cx="27813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Users\User\Downloads\OneDrive_1_17-06-2024\IMG_534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5094" y="4555124"/>
            <a:ext cx="2581360" cy="19360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Users\User\Downloads\OneDrive_1_17-06-2024\IMG_534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3694" y="2479518"/>
            <a:ext cx="2516612" cy="18874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D:\Users\User\Downloads\OneDrive_1_17-06-2024\IMG_5414.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624" y="15558"/>
            <a:ext cx="3039693" cy="227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701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1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202" y="4544570"/>
            <a:ext cx="2508396" cy="1703830"/>
          </a:xfrm>
        </p:spPr>
        <p:txBody>
          <a:bodyPr anchor="ctr">
            <a:normAutofit/>
          </a:bodyPr>
          <a:lstStyle/>
          <a:p>
            <a:r>
              <a:rPr lang="en-GB" sz="4200">
                <a:cs typeface="Calibri"/>
              </a:rPr>
              <a:t>Break time</a:t>
            </a:r>
            <a:endParaRPr lang="en-GB" sz="4200"/>
          </a:p>
        </p:txBody>
      </p:sp>
      <p:sp>
        <p:nvSpPr>
          <p:cNvPr id="4121"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72868" y="5416053"/>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10186" y="4544570"/>
            <a:ext cx="5360611" cy="1703830"/>
          </a:xfrm>
        </p:spPr>
        <p:txBody>
          <a:bodyPr anchor="ctr">
            <a:normAutofit/>
          </a:bodyPr>
          <a:lstStyle/>
          <a:p>
            <a:endParaRPr lang="en-GB" sz="1900"/>
          </a:p>
        </p:txBody>
      </p:sp>
      <p:pic>
        <p:nvPicPr>
          <p:cNvPr id="8" name="Picture 8" descr="D:\Users\User\Downloads\OneDrive_1_17-06-2024\IMG_598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858" y="104999"/>
            <a:ext cx="3974802" cy="2981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Users\User\Downloads\OneDrive_1_17-06-2024\IMG_481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D:\Users\User\Downloads\OneDrive_1_17-06-2024\IMG_568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7659" y="3143251"/>
            <a:ext cx="4521199" cy="339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8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100">
            <a:extLst>
              <a:ext uri="{FF2B5EF4-FFF2-40B4-BE49-F238E27FC236}">
                <a16:creationId xmlns:a16="http://schemas.microsoft.com/office/drawing/2014/main" id="{CAD82CDB-5509-455C-A2AC-DBC53F85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03" name="Rectangle 3102">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1DA3C2-452B-8CE1-54E1-9904525804B2}"/>
              </a:ext>
            </a:extLst>
          </p:cNvPr>
          <p:cNvSpPr>
            <a:spLocks noGrp="1"/>
          </p:cNvSpPr>
          <p:nvPr>
            <p:ph type="title"/>
          </p:nvPr>
        </p:nvSpPr>
        <p:spPr>
          <a:xfrm>
            <a:off x="3390953" y="443668"/>
            <a:ext cx="2153412" cy="1609344"/>
          </a:xfrm>
        </p:spPr>
        <p:txBody>
          <a:bodyPr>
            <a:normAutofit/>
          </a:bodyPr>
          <a:lstStyle/>
          <a:p>
            <a:r>
              <a:rPr lang="en-US" sz="2100">
                <a:cs typeface="Calibri"/>
              </a:rPr>
              <a:t>Morning</a:t>
            </a:r>
            <a:endParaRPr lang="en-US" sz="2100"/>
          </a:p>
        </p:txBody>
      </p:sp>
      <p:sp>
        <p:nvSpPr>
          <p:cNvPr id="3105" name="Rectangle 3104">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7" name="Rectangle 3106">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2209"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31424" y="443668"/>
            <a:ext cx="2784348" cy="1609344"/>
          </a:xfrm>
        </p:spPr>
        <p:txBody>
          <a:bodyPr anchor="ctr">
            <a:normAutofit/>
          </a:bodyPr>
          <a:lstStyle/>
          <a:p>
            <a:pPr marL="0" indent="0">
              <a:buNone/>
            </a:pPr>
            <a:r>
              <a:rPr lang="en-GB" sz="1500">
                <a:cs typeface="Calibri"/>
              </a:rPr>
              <a:t>Session 2</a:t>
            </a:r>
          </a:p>
        </p:txBody>
      </p:sp>
      <p:pic>
        <p:nvPicPr>
          <p:cNvPr id="16" name="Picture 6" descr="D:\Users\User\OneDrive - Willow Lane Community Primary School\EYFS\Photos\IMG_2256 2022-06-09 14_39_47.jpeg">
            <a:extLst>
              <a:ext uri="{FF2B5EF4-FFF2-40B4-BE49-F238E27FC236}">
                <a16:creationId xmlns:a16="http://schemas.microsoft.com/office/drawing/2014/main" id="{DA4627CD-FBC5-E2CF-097E-CAC5C3937B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117" r="9499" b="4"/>
          <a:stretch/>
        </p:blipFill>
        <p:spPr bwMode="auto">
          <a:xfrm>
            <a:off x="3306813" y="3810011"/>
            <a:ext cx="1868395" cy="2822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Users\User\OneDrive - Willow Lane Community Primary School\EYFS\Photos\IMG_2455 2022-05-26 15_52_14.JPG">
            <a:extLst>
              <a:ext uri="{FF2B5EF4-FFF2-40B4-BE49-F238E27FC236}">
                <a16:creationId xmlns:a16="http://schemas.microsoft.com/office/drawing/2014/main" id="{4ED42488-D87A-F3BE-AA25-689DF828B49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908" r="-2" b="-2"/>
          <a:stretch/>
        </p:blipFill>
        <p:spPr bwMode="auto">
          <a:xfrm rot="5400000">
            <a:off x="-1127" y="653167"/>
            <a:ext cx="1601575" cy="10572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Users\User\OneDrive - Willow Lane Community Primary School\EYFS\Photos\IMG_2485 2022-05-31 13_59_07.JPG">
            <a:extLst>
              <a:ext uri="{FF2B5EF4-FFF2-40B4-BE49-F238E27FC236}">
                <a16:creationId xmlns:a16="http://schemas.microsoft.com/office/drawing/2014/main" id="{D3FB92A0-D154-0C64-CC9A-B10D90061C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842" r="-2" b="24"/>
          <a:stretch/>
        </p:blipFill>
        <p:spPr bwMode="auto">
          <a:xfrm rot="5400000">
            <a:off x="1259718" y="635343"/>
            <a:ext cx="1615952" cy="1078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Users\User\OneDrive - Willow Lane Community Primary School\EYFS\Photos\IMG_2258 2022-06-09 14_39_49.jpeg">
            <a:extLst>
              <a:ext uri="{FF2B5EF4-FFF2-40B4-BE49-F238E27FC236}">
                <a16:creationId xmlns:a16="http://schemas.microsoft.com/office/drawing/2014/main" id="{0DD430C2-C16E-0AAE-B60D-8A9ABC294E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 b="489"/>
          <a:stretch/>
        </p:blipFill>
        <p:spPr bwMode="auto">
          <a:xfrm>
            <a:off x="5246973" y="3791022"/>
            <a:ext cx="3800083" cy="28369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D:\Users\User\OneDrive - Willow Lane Community Primary School\EYFS\Photos\IMG_1833 2022-06-10 21_57_52.jpeg">
            <a:extLst>
              <a:ext uri="{FF2B5EF4-FFF2-40B4-BE49-F238E27FC236}">
                <a16:creationId xmlns:a16="http://schemas.microsoft.com/office/drawing/2014/main" id="{D53788F5-E3C8-5816-6E56-DFAE627AB6E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294" r="16299" b="4"/>
          <a:stretch/>
        </p:blipFill>
        <p:spPr bwMode="auto">
          <a:xfrm>
            <a:off x="40415" y="2510183"/>
            <a:ext cx="1062751" cy="16090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Users\User\Downloads\OneDrive_1_17-06-2024\IMG_4886.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381499"/>
            <a:ext cx="2995284" cy="2246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sers\User\Downloads\OneDrive_1_17-06-2024\IMG_6196.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9688" y="2557461"/>
            <a:ext cx="209550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28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6" name="Rectangle 4125">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28" name="Rectangle 4127">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7308" y="201352"/>
            <a:ext cx="5676441"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90953" y="443668"/>
            <a:ext cx="2153412" cy="1609344"/>
          </a:xfrm>
        </p:spPr>
        <p:txBody>
          <a:bodyPr>
            <a:normAutofit/>
          </a:bodyPr>
          <a:lstStyle/>
          <a:p>
            <a:r>
              <a:rPr lang="en-GB" sz="2100">
                <a:cs typeface="Calibri"/>
              </a:rPr>
              <a:t>Afternoon session</a:t>
            </a:r>
            <a:endParaRPr lang="en-GB" sz="2100"/>
          </a:p>
        </p:txBody>
      </p:sp>
      <p:sp>
        <p:nvSpPr>
          <p:cNvPr id="4130" name="Rectangle 4129">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6776" y="89748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2" name="Rectangle 4131">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58033" y="124148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3" descr="D:\Users\User\Downloads\OneDrive_1_17-06-2024\IMG_599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 y="3581400"/>
            <a:ext cx="37719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Users\User\Downloads\OneDrive_1_17-06-2024\IMG_598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900" y="3581400"/>
            <a:ext cx="37719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Users\User\Downloads\OneDrive_1_17-06-2024\IMG_5557.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27" t="9636" r="7587" b="24085"/>
          <a:stretch/>
        </p:blipFill>
        <p:spPr bwMode="auto">
          <a:xfrm rot="10800000">
            <a:off x="54742" y="317889"/>
            <a:ext cx="2934453" cy="186090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0C92525-9210-40AF-B43E-2BBD5063642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85107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C9A4FAB579514DB80470B3B59BBD0A" ma:contentTypeVersion="15" ma:contentTypeDescription="Create a new document." ma:contentTypeScope="" ma:versionID="d8ecd1659e38a7b9e9377018b59b6759">
  <xsd:schema xmlns:xsd="http://www.w3.org/2001/XMLSchema" xmlns:xs="http://www.w3.org/2001/XMLSchema" xmlns:p="http://schemas.microsoft.com/office/2006/metadata/properties" xmlns:ns2="1fa5f9ac-fb57-417f-92d2-356bc6614bc0" xmlns:ns3="2b31a6a4-26e8-4d2d-a618-8696b12ca2ce" targetNamespace="http://schemas.microsoft.com/office/2006/metadata/properties" ma:root="true" ma:fieldsID="22370caa5a3a006ca368457c65914dd6" ns2:_="" ns3:_="">
    <xsd:import namespace="1fa5f9ac-fb57-417f-92d2-356bc6614bc0"/>
    <xsd:import namespace="2b31a6a4-26e8-4d2d-a618-8696b12ca2c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5f9ac-fb57-417f-92d2-356bc6614bc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e15743d-6896-4fb8-85db-f6eec82bda6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31a6a4-26e8-4d2d-a618-8696b12ca2c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627acea-20fd-4622-8298-961d6dadffef}" ma:internalName="TaxCatchAll" ma:showField="CatchAllData" ma:web="2b31a6a4-26e8-4d2d-a618-8696b12ca2c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b31a6a4-26e8-4d2d-a618-8696b12ca2ce" xsi:nil="true"/>
    <lcf76f155ced4ddcb4097134ff3c332f xmlns="1fa5f9ac-fb57-417f-92d2-356bc6614bc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D3E56C-2A4C-4290-8D11-213CDC9500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5f9ac-fb57-417f-92d2-356bc6614bc0"/>
    <ds:schemaRef ds:uri="2b31a6a4-26e8-4d2d-a618-8696b12ca2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F3B66D-B446-4E9A-AE8B-6F84496F92D8}">
  <ds:schemaRefs>
    <ds:schemaRef ds:uri="http://purl.org/dc/terms/"/>
    <ds:schemaRef ds:uri="http://purl.org/dc/elements/1.1/"/>
    <ds:schemaRef ds:uri="1fa5f9ac-fb57-417f-92d2-356bc6614bc0"/>
    <ds:schemaRef ds:uri="http://www.w3.org/XML/1998/namespace"/>
    <ds:schemaRef ds:uri="2b31a6a4-26e8-4d2d-a618-8696b12ca2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38885A7B-43B6-4183-83B1-CDCE463AAE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387</TotalTime>
  <Words>2307</Words>
  <Application>Microsoft Office PowerPoint</Application>
  <PresentationFormat>On-screen Show (4:3)</PresentationFormat>
  <Paragraphs>149</Paragraphs>
  <Slides>43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Helvetica Neue Medium</vt:lpstr>
      <vt:lpstr>Office Theme</vt:lpstr>
      <vt:lpstr>Welcome to Reception</vt:lpstr>
      <vt:lpstr>Your EYFS team</vt:lpstr>
      <vt:lpstr>PowerPoint Presentation</vt:lpstr>
      <vt:lpstr>PowerPoint Presentation</vt:lpstr>
      <vt:lpstr>A day in EYFS</vt:lpstr>
      <vt:lpstr>Morning</vt:lpstr>
      <vt:lpstr>Break time</vt:lpstr>
      <vt:lpstr>Morning</vt:lpstr>
      <vt:lpstr>Afternoon session</vt:lpstr>
      <vt:lpstr>Afternoon and home time</vt:lpstr>
      <vt:lpstr>Early reading and maths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Maths</vt:lpstr>
      <vt:lpstr>Where do we start?</vt:lpstr>
      <vt:lpstr>Counting</vt:lpstr>
      <vt:lpstr>Comparison</vt:lpstr>
      <vt:lpstr>Composition</vt:lpstr>
      <vt:lpstr>Pattern</vt:lpstr>
      <vt:lpstr>Shape and Space</vt:lpstr>
      <vt:lpstr>Measures</vt:lpstr>
      <vt:lpstr>How do we teach maths?</vt:lpstr>
      <vt:lpstr>What can you do at home?</vt:lpstr>
      <vt:lpstr>PowerPoint Presentation</vt:lpstr>
      <vt:lpstr>Home-school expectations</vt:lpstr>
      <vt:lpstr>Willow Tree Way- Respectful Ready Responsible</vt:lpstr>
      <vt:lpstr>EYFS focus</vt:lpstr>
      <vt:lpstr>Dinners, snack, milk</vt:lpstr>
      <vt:lpstr>School Uniform – We are active!</vt:lpstr>
      <vt:lpstr>Drop off and pick up</vt:lpstr>
      <vt:lpstr>WOOSH Club</vt:lpstr>
      <vt:lpstr>Breakfast Bar</vt:lpstr>
      <vt:lpstr>Questions</vt:lpstr>
      <vt:lpstr>Forms- please ensure all forms filled in and handed into the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dc:creator>
  <cp:lastModifiedBy>1003, head</cp:lastModifiedBy>
  <cp:revision>57</cp:revision>
  <dcterms:created xsi:type="dcterms:W3CDTF">2022-06-09T20:51:51Z</dcterms:created>
  <dcterms:modified xsi:type="dcterms:W3CDTF">2025-06-10T09:56:03Z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0x010100FFC9A4FAB579514DB80470B3B59BBD0A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